
<file path=[Content_Types].xml><?xml version="1.0" encoding="utf-8"?>
<Types xmlns="http://schemas.openxmlformats.org/package/2006/content-types">
  <Default Extension="emf" ContentType="image/x-emf"/>
  <Default Extension="jpg" ContentType="image/jpeg"/>
  <Default Extension="pn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3.png" ContentType="image/png"/>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media/image5.png" ContentType="image/png"/>
  <Override PartName="/ppt/media/image6.png" ContentType="image/png"/>
  <Override PartName="/ppt/media/image7.png" ContentType="image/png"/>
  <Override PartName="/ppt/charts/chart2.xml" ContentType="application/vnd.openxmlformats-officedocument.drawingml.chart+xml"/>
  <Override PartName="/ppt/theme/themeOverride1.xml" ContentType="application/vnd.openxmlformats-officedocument.themeOverride+xml"/>
  <Override PartName="/ppt/media/image8.png" ContentType="image/png"/>
  <Override PartName="/ppt/media/image9.png" ContentType="image/png"/>
  <Override PartName="/ppt/media/image10.png" ContentType="image/png"/>
  <Override PartName="/ppt/media/image11.png" ContentType="image/png"/>
  <Override PartName="/ppt/media/image12.png" ContentType="image/png"/>
  <Override PartName="/ppt/media/image13.png" ContentType="image/png"/>
  <Override PartName="/ppt/media/image14.png" ContentType="image/png"/>
  <Override PartName="/ppt/media/image15.png" ContentType="image/pn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310" r:id="rId2"/>
    <p:sldId id="313" r:id="rId3"/>
    <p:sldId id="314" r:id="rId4"/>
    <p:sldId id="316" r:id="rId5"/>
    <p:sldId id="317" r:id="rId6"/>
    <p:sldId id="327" r:id="rId7"/>
    <p:sldId id="328" r:id="rId8"/>
    <p:sldId id="329" r:id="rId9"/>
    <p:sldId id="330" r:id="rId10"/>
    <p:sldId id="331" r:id="rId11"/>
    <p:sldId id="332" r:id="rId12"/>
    <p:sldId id="333" r:id="rId13"/>
    <p:sldId id="334" r:id="rId14"/>
    <p:sldId id="335" r:id="rId15"/>
    <p:sldId id="336" r:id="rId16"/>
    <p:sldId id="337" r:id="rId17"/>
    <p:sldId id="338" r:id="rId18"/>
    <p:sldId id="339" r:id="rId19"/>
    <p:sldId id="344" r:id="rId20"/>
    <p:sldId id="340" r:id="rId21"/>
    <p:sldId id="341" r:id="rId22"/>
    <p:sldId id="342" r:id="rId23"/>
    <p:sldId id="345" r:id="rId24"/>
    <p:sldId id="346" r:id="rId25"/>
    <p:sldId id="343" r:id="rId26"/>
    <p:sldId id="318" r:id="rId27"/>
    <p:sldId id="320" r:id="rId28"/>
    <p:sldId id="321" r:id="rId29"/>
    <p:sldId id="322" r:id="rId30"/>
    <p:sldId id="323" r:id="rId31"/>
    <p:sldId id="324" r:id="rId32"/>
    <p:sldId id="32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
    <a:wholeTbl>
      <a:tcTxStyle>
        <a:font>
          <a:latin typeface="+mn-lt"/>
          <a:ea typeface="+mn-ea"/>
          <a:cs typeface="+mn-cs"/>
        </a:font>
        <a:srgbClr val="000000"/>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tcStyle>
    </a:wholeTbl>
    <a:band1H>
      <a:tcStyle>
        <a:tcBdr>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tcStyle>
    </a:band1H>
    <a:band1V>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cBdr>
      </a:tcStyle>
    </a:band1V>
    <a:band2V>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4472C4"/>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4472C4"/>
          </a:solidFill>
        </a:fill>
      </a:tcStyle>
    </a:firstRow>
  </a:tblStyle>
  <a:tblStyle styleId="{D27102A9-8310-4765-A935-A1911B00CA55}" styleName="">
    <a:wholeTbl>
      <a:tcTxStyle>
        <a:font>
          <a:latin typeface="+mn-lt"/>
          <a:ea typeface="+mn-ea"/>
          <a:cs typeface="+mn-cs"/>
        </a:font>
        <a:srgbClr val="000000"/>
      </a:tcTxStyle>
      <a:tcStyle>
        <a:tcBdr>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2H>
      <a:tcStyle>
        <a:tcBdr/>
      </a:tcStyle>
    </a:band2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FFC000"/>
              </a:solidFill>
              <a:prstDash val="solid"/>
              <a:round/>
              <a:headEnd type="none" w="med" len="med"/>
              <a:tailEnd type="none" w="med" len="med"/>
            </a:ln>
          </a:bottom>
        </a:tcBdr>
      </a:tcStyle>
    </a:firstRow>
  </a:tblStyle>
  <a:tblStyle styleId="{10A1B5D5-9B99-4C35-A422-299274C87663}" styleName="">
    <a:wholeTbl>
      <a:tcTxStyle>
        <a:font>
          <a:latin typeface="+mn-lt"/>
          <a:ea typeface="+mn-ea"/>
          <a:cs typeface="+mn-cs"/>
        </a:font>
        <a:srgbClr val="000000"/>
      </a:tcTxStyle>
      <a:tcStyle>
        <a:tcBdr>
          <a:left>
            <a:ln w="12701" cap="flat" cmpd="sng" algn="ctr">
              <a:solidFill>
                <a:srgbClr val="70AD47"/>
              </a:solidFill>
              <a:prstDash val="solid"/>
              <a:round/>
              <a:headEnd type="none" w="med" len="med"/>
              <a:tailEnd type="none" w="med" len="med"/>
            </a:ln>
          </a:left>
          <a:right>
            <a:ln w="12701" cap="flat" cmpd="sng" algn="ctr">
              <a:solidFill>
                <a:srgbClr val="70AD47"/>
              </a:solidFill>
              <a:prstDash val="solid"/>
              <a:round/>
              <a:headEnd type="none" w="med" len="med"/>
              <a:tailEnd type="none" w="med" len="med"/>
            </a:ln>
          </a:right>
          <a:top>
            <a:ln w="12701" cap="flat" cmpd="sng" algn="ctr">
              <a:solidFill>
                <a:srgbClr val="70AD47"/>
              </a:solidFill>
              <a:prstDash val="solid"/>
              <a:round/>
              <a:headEnd type="none" w="med" len="med"/>
              <a:tailEnd type="none" w="med" len="med"/>
            </a:ln>
          </a:top>
          <a:bottom>
            <a:ln w="12701" cap="flat" cmpd="sng" algn="ctr">
              <a:solidFill>
                <a:srgbClr val="70AD47"/>
              </a:solidFill>
              <a:prstDash val="solid"/>
              <a:round/>
              <a:headEnd type="none" w="med" len="med"/>
              <a:tailEnd type="none" w="med" len="med"/>
            </a:ln>
          </a:bottom>
        </a:tcBdr>
        <a:fill>
          <a:solidFill>
            <a:srgbClr val="FFFFFF"/>
          </a:solidFill>
        </a:fill>
      </a:tcStyle>
    </a:wholeTbl>
    <a:band1H>
      <a:tcStyle>
        <a:tcBdr/>
        <a:fill>
          <a:solidFill>
            <a:srgbClr val="EBF1E9"/>
          </a:solidFill>
        </a:fill>
      </a:tcStyle>
    </a:band1H>
    <a:band1V>
      <a:tcStyle>
        <a:tcBdr/>
        <a:fill>
          <a:solidFill>
            <a:srgbClr val="EBF1E9"/>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70AD47"/>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70AD47"/>
          </a:solidFill>
        </a:fill>
      </a:tcStyle>
    </a:firstRow>
  </a:tblStyle>
  <a:tblStyle styleId="{9D7B26C5-4107-4FEC-AEDC-1716B250A1EF}" styleName="">
    <a:wholeTbl>
      <a:tcTxStyle>
        <a:font>
          <a:latin typeface="+mn-lt"/>
          <a:ea typeface="+mn-ea"/>
          <a:cs typeface="+mn-cs"/>
        </a:font>
        <a:srgbClr val="000000"/>
      </a:tcTxStyle>
      <a:tcStyle>
        <a:tcBdr>
          <a:top>
            <a:ln w="12701" cap="flat" cmpd="sng" algn="ctr">
              <a:solidFill>
                <a:srgbClr val="000000"/>
              </a:solidFill>
              <a:prstDash val="solid"/>
              <a:round/>
              <a:headEnd type="none" w="med" len="med"/>
              <a:tailEnd type="none" w="med" len="med"/>
            </a:ln>
          </a:top>
          <a:bottom>
            <a:ln w="12701" cap="flat" cmpd="sng" algn="ctr">
              <a:solidFill>
                <a:srgbClr val="000000"/>
              </a:solidFill>
              <a:prstDash val="solid"/>
              <a:round/>
              <a:headEnd type="none" w="med" len="med"/>
              <a:tailEnd type="none" w="med" len="med"/>
            </a:ln>
          </a:bottom>
        </a:tcBdr>
      </a:tcStyle>
    </a:wholeTbl>
    <a:band1H>
      <a:tcStyle>
        <a:tcBdr/>
        <a:fill>
          <a:solidFill>
            <a:srgbClr val="000000"/>
          </a:solidFill>
        </a:fill>
      </a:tcStyle>
    </a:band1H>
    <a:band2H>
      <a:tcStyle>
        <a:tcBdr/>
      </a:tcStyle>
    </a:band2H>
    <a:band1V>
      <a:tcStyle>
        <a:tcBdr/>
        <a:fill>
          <a:solidFill>
            <a:srgbClr val="000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000000"/>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000000"/>
              </a:solidFill>
              <a:prstDash val="solid"/>
              <a:round/>
              <a:headEnd type="none" w="med" len="med"/>
              <a:tailEnd type="none" w="med" len="med"/>
            </a:ln>
          </a:bottom>
        </a:tcBdr>
      </a:tcStyle>
    </a:firstRow>
  </a:tblStyle>
  <a:tblStyle styleId="{1E171933-4619-4E11-9A3F-F7608DF75F80}"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fill>
          <a:solidFill>
            <a:srgbClr val="FFFFFF"/>
          </a:solidFill>
        </a:fill>
      </a:tcStyle>
    </a:wholeTbl>
    <a:band1H>
      <a:tcStyle>
        <a:tcBdr/>
        <a:fill>
          <a:solidFill>
            <a:srgbClr val="FFF4E7"/>
          </a:solidFill>
        </a:fill>
      </a:tcStyle>
    </a:band1H>
    <a:band1V>
      <a:tcStyle>
        <a:tcBdr/>
        <a:fill>
          <a:solidFill>
            <a:srgbClr val="FFF4E7"/>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FFC000"/>
          </a:solidFill>
        </a:fill>
      </a:tcStyle>
    </a:firstRow>
  </a:tblStyle>
  <a:tblStyle styleId="{17292A2E-F333-43FB-9621-5CBBE7FDCDCB}" styleName="">
    <a:wholeTbl>
      <a:tcTxStyle>
        <a:font>
          <a:latin typeface="+mn-lt"/>
          <a:ea typeface="+mn-ea"/>
          <a:cs typeface="+mn-cs"/>
        </a:font>
        <a:srgbClr val="000000"/>
      </a:tcTxStyle>
      <a:tcStyle>
        <a:tcBdr>
          <a:left>
            <a:ln w="3172" cap="flat" cmpd="sng" algn="ctr">
              <a:solidFill>
                <a:srgbClr val="FFC000"/>
              </a:solidFill>
              <a:prstDash val="solid"/>
              <a:round/>
              <a:headEnd type="none" w="med" len="med"/>
              <a:tailEnd type="none" w="med" len="med"/>
            </a:ln>
          </a:left>
          <a:right>
            <a:ln w="3172" cap="flat" cmpd="sng" algn="ctr">
              <a:solidFill>
                <a:srgbClr val="FFC000"/>
              </a:solidFill>
              <a:prstDash val="solid"/>
              <a:round/>
              <a:headEnd type="none" w="med" len="med"/>
              <a:tailEnd type="none" w="med" len="med"/>
            </a:ln>
          </a:right>
          <a:top>
            <a:ln w="3172" cap="flat" cmpd="sng" algn="ctr">
              <a:solidFill>
                <a:srgbClr val="FFC000"/>
              </a:solidFill>
              <a:prstDash val="solid"/>
              <a:round/>
              <a:headEnd type="none" w="med" len="med"/>
              <a:tailEnd type="none" w="med" len="med"/>
            </a:ln>
          </a:top>
          <a:bottom>
            <a:ln w="3172" cap="flat" cmpd="sng" algn="ctr">
              <a:solidFill>
                <a:srgbClr val="FFC000"/>
              </a:solidFill>
              <a:prstDash val="solid"/>
              <a:round/>
              <a:headEnd type="none" w="med" len="med"/>
              <a:tailEnd type="none" w="med" len="med"/>
            </a:ln>
          </a:bottom>
        </a:tcBdr>
      </a:tcStyle>
    </a:wholeTbl>
    <a:band1H>
      <a:tcStyle>
        <a:tcBdr>
          <a:top>
            <a:ln w="3172" cap="flat" cmpd="sng" algn="ctr">
              <a:solidFill>
                <a:srgbClr val="FFC000"/>
              </a:solidFill>
              <a:prstDash val="solid"/>
              <a:round/>
              <a:headEnd type="none" w="med" len="med"/>
              <a:tailEnd type="none" w="med" len="med"/>
            </a:ln>
          </a:top>
          <a:bottom>
            <a:ln w="3172" cap="flat" cmpd="sng" algn="ctr">
              <a:solidFill>
                <a:srgbClr val="FFC000"/>
              </a:solidFill>
              <a:prstDash val="solid"/>
              <a:round/>
              <a:headEnd type="none" w="med" len="med"/>
              <a:tailEnd type="none" w="med" len="med"/>
            </a:ln>
          </a:bottom>
        </a:tcBdr>
      </a:tcStyle>
    </a:band1H>
    <a:band1V>
      <a:tcStyle>
        <a:tcBdr>
          <a:left>
            <a:ln w="3172" cap="flat" cmpd="sng" algn="ctr">
              <a:solidFill>
                <a:srgbClr val="FFC000"/>
              </a:solidFill>
              <a:prstDash val="solid"/>
              <a:round/>
              <a:headEnd type="none" w="med" len="med"/>
              <a:tailEnd type="none" w="med" len="med"/>
            </a:ln>
          </a:left>
          <a:right>
            <a:ln w="3172" cap="flat" cmpd="sng" algn="ctr">
              <a:solidFill>
                <a:srgbClr val="FFC000"/>
              </a:solidFill>
              <a:prstDash val="solid"/>
              <a:round/>
              <a:headEnd type="none" w="med" len="med"/>
              <a:tailEnd type="none" w="med" len="med"/>
            </a:ln>
          </a:right>
        </a:tcBdr>
      </a:tcStyle>
    </a:band1V>
    <a:band2V>
      <a:tcStyle>
        <a:tcBdr>
          <a:left>
            <a:ln w="3172" cap="flat" cmpd="sng" algn="ctr">
              <a:solidFill>
                <a:srgbClr val="FFC000"/>
              </a:solidFill>
              <a:prstDash val="solid"/>
              <a:round/>
              <a:headEnd type="none" w="med" len="med"/>
              <a:tailEnd type="none" w="med" len="med"/>
            </a:ln>
          </a:left>
          <a:right>
            <a:ln w="3172" cap="flat" cmpd="sng" algn="ctr">
              <a:solidFill>
                <a:srgbClr val="FFC000"/>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FFC000"/>
          </a:solidFill>
        </a:fill>
      </a:tcStyle>
    </a:firstRow>
  </a:tblStyle>
  <a:tblStyle styleId="{72833802-FEF1-4C79-8D5D-14CF1EAF98D9}" styleName="">
    <a:wholeTbl>
      <a:tcTxStyle>
        <a:font>
          <a:latin typeface="+mn-lt"/>
          <a:ea typeface="+mn-ea"/>
          <a:cs typeface="+mn-cs"/>
        </a:font>
        <a:srgbClr val="000000"/>
      </a:tcTxStyle>
      <a:tcStyle>
        <a:tcBdr>
          <a:left>
            <a:ln w="3172" cap="flat" cmpd="sng" algn="ctr">
              <a:solidFill>
                <a:srgbClr val="ED7D31"/>
              </a:solidFill>
              <a:prstDash val="solid"/>
              <a:round/>
              <a:headEnd type="none" w="med" len="med"/>
              <a:tailEnd type="none" w="med" len="med"/>
            </a:ln>
          </a:left>
          <a:right>
            <a:ln w="3172" cap="flat" cmpd="sng" algn="ctr">
              <a:solidFill>
                <a:srgbClr val="ED7D31"/>
              </a:solidFill>
              <a:prstDash val="solid"/>
              <a:round/>
              <a:headEnd type="none" w="med" len="med"/>
              <a:tailEnd type="none" w="med" len="med"/>
            </a:ln>
          </a:right>
          <a:top>
            <a:ln w="3172" cap="flat" cmpd="sng" algn="ctr">
              <a:solidFill>
                <a:srgbClr val="ED7D31"/>
              </a:solidFill>
              <a:prstDash val="solid"/>
              <a:round/>
              <a:headEnd type="none" w="med" len="med"/>
              <a:tailEnd type="none" w="med" len="med"/>
            </a:ln>
          </a:top>
          <a:bottom>
            <a:ln w="3172" cap="flat" cmpd="sng" algn="ctr">
              <a:solidFill>
                <a:srgbClr val="ED7D31"/>
              </a:solidFill>
              <a:prstDash val="solid"/>
              <a:round/>
              <a:headEnd type="none" w="med" len="med"/>
              <a:tailEnd type="none" w="med" len="med"/>
            </a:ln>
          </a:bottom>
        </a:tcBdr>
      </a:tcStyle>
    </a:wholeTbl>
    <a:band1H>
      <a:tcStyle>
        <a:tcBdr>
          <a:top>
            <a:ln w="3172" cap="flat" cmpd="sng" algn="ctr">
              <a:solidFill>
                <a:srgbClr val="ED7D31"/>
              </a:solidFill>
              <a:prstDash val="solid"/>
              <a:round/>
              <a:headEnd type="none" w="med" len="med"/>
              <a:tailEnd type="none" w="med" len="med"/>
            </a:ln>
          </a:top>
          <a:bottom>
            <a:ln w="3172" cap="flat" cmpd="sng" algn="ctr">
              <a:solidFill>
                <a:srgbClr val="ED7D31"/>
              </a:solidFill>
              <a:prstDash val="solid"/>
              <a:round/>
              <a:headEnd type="none" w="med" len="med"/>
              <a:tailEnd type="none" w="med" len="med"/>
            </a:ln>
          </a:bottom>
        </a:tcBdr>
      </a:tcStyle>
    </a:band1H>
    <a:band1V>
      <a:tcStyle>
        <a:tcBdr>
          <a:left>
            <a:ln w="3172" cap="flat" cmpd="sng" algn="ctr">
              <a:solidFill>
                <a:srgbClr val="ED7D31"/>
              </a:solidFill>
              <a:prstDash val="solid"/>
              <a:round/>
              <a:headEnd type="none" w="med" len="med"/>
              <a:tailEnd type="none" w="med" len="med"/>
            </a:ln>
          </a:left>
          <a:right>
            <a:ln w="3172" cap="flat" cmpd="sng" algn="ctr">
              <a:solidFill>
                <a:srgbClr val="ED7D31"/>
              </a:solidFill>
              <a:prstDash val="solid"/>
              <a:round/>
              <a:headEnd type="none" w="med" len="med"/>
              <a:tailEnd type="none" w="med" len="med"/>
            </a:ln>
          </a:right>
        </a:tcBdr>
      </a:tcStyle>
    </a:band1V>
    <a:band2V>
      <a:tcStyle>
        <a:tcBdr>
          <a:left>
            <a:ln w="3172" cap="flat" cmpd="sng" algn="ctr">
              <a:solidFill>
                <a:srgbClr val="ED7D31"/>
              </a:solidFill>
              <a:prstDash val="solid"/>
              <a:round/>
              <a:headEnd type="none" w="med" len="med"/>
              <a:tailEnd type="none" w="med" len="med"/>
            </a:ln>
          </a:left>
          <a:right>
            <a:ln w="3172" cap="flat" cmpd="sng" algn="ctr">
              <a:solidFill>
                <a:srgbClr val="ED7D31"/>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ED7D31"/>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ED7D31"/>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ED7D31"/>
              </a:solidFill>
              <a:prstDash val="solid"/>
              <a:round/>
              <a:headEnd type="none" w="med" len="med"/>
              <a:tailEnd type="none" w="med" len="med"/>
            </a:ln>
          </a:top>
          <a:bottom>
            <a:ln w="12701" cap="flat" cmpd="sng" algn="ctr">
              <a:solidFill>
                <a:srgbClr val="ED7D31"/>
              </a:solidFill>
              <a:prstDash val="solid"/>
              <a:round/>
              <a:headEnd type="none" w="med" len="med"/>
              <a:tailEnd type="none" w="med" len="med"/>
            </a:ln>
          </a:bottom>
        </a:tcBdr>
      </a:tcStyle>
    </a:wholeTbl>
    <a:band1H>
      <a:tcStyle>
        <a:tcBdr/>
        <a:fill>
          <a:solidFill>
            <a:srgbClr val="ED7D31"/>
          </a:solidFill>
        </a:fill>
      </a:tcStyle>
    </a:band1H>
    <a:band2H>
      <a:tcStyle>
        <a:tcBdr/>
      </a:tcStyle>
    </a:band2H>
    <a:band1V>
      <a:tcStyle>
        <a:tcBdr/>
        <a:fill>
          <a:solidFill>
            <a:srgbClr val="ED7D31"/>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ED7D31"/>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ED7D31"/>
              </a:solidFill>
              <a:prstDash val="solid"/>
              <a:round/>
              <a:headEnd type="none" w="med" len="med"/>
              <a:tailEnd type="none" w="med" len="med"/>
            </a:ln>
          </a:bottom>
        </a:tcBdr>
      </a:tcStyle>
    </a:firstRow>
  </a:tblStyle>
  <a:tblStyle styleId="{3B4B98B0-60AC-42C2-AFA5-B58CD77FA1E5}" styleName="">
    <a:wholeTbl>
      <a:tcTxStyle>
        <a:font>
          <a:latin typeface="+mn-lt"/>
          <a:ea typeface="+mn-ea"/>
          <a:cs typeface="+mn-cs"/>
        </a:font>
        <a:srgbClr val="000000"/>
      </a:tcTxStyle>
      <a:tcStyle>
        <a:tcBdr>
          <a:top>
            <a:ln w="12701" cap="flat" cmpd="sng" algn="ctr">
              <a:solidFill>
                <a:srgbClr val="4472C4"/>
              </a:solidFill>
              <a:prstDash val="solid"/>
              <a:round/>
              <a:headEnd type="none" w="med" len="med"/>
              <a:tailEnd type="none" w="med" len="med"/>
            </a:ln>
          </a:top>
          <a:bottom>
            <a:ln w="12701" cap="flat" cmpd="sng" algn="ctr">
              <a:solidFill>
                <a:srgbClr val="4472C4"/>
              </a:solidFill>
              <a:prstDash val="solid"/>
              <a:round/>
              <a:headEnd type="none" w="med" len="med"/>
              <a:tailEnd type="none" w="med" len="med"/>
            </a:ln>
          </a:bottom>
        </a:tcBdr>
      </a:tcStyle>
    </a:wholeTbl>
    <a:band1H>
      <a:tcStyle>
        <a:tcBdr/>
        <a:fill>
          <a:solidFill>
            <a:srgbClr val="4472C4"/>
          </a:solidFill>
        </a:fill>
      </a:tcStyle>
    </a:band1H>
    <a:band2H>
      <a:tcStyle>
        <a:tcBdr/>
      </a:tcStyle>
    </a:band2H>
    <a:band1V>
      <a:tcStyle>
        <a:tcBdr/>
        <a:fill>
          <a:solidFill>
            <a:srgbClr val="4472C4"/>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4472C4"/>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4472C4"/>
              </a:solidFill>
              <a:prstDash val="solid"/>
              <a:round/>
              <a:headEnd type="none" w="med" len="med"/>
              <a:tailEnd type="none" w="med" len="med"/>
            </a:ln>
          </a:bottom>
        </a:tcBdr>
      </a:tcStyle>
    </a:firstRow>
  </a:tblStyle>
  <a:tblStyle styleId="{9DCAF9ED-07DC-4A11-8D7F-57B35C25682E}" styleName="">
    <a:wholeTbl>
      <a:tcTxStyle>
        <a:font>
          <a:latin typeface="+mn-lt"/>
          <a:ea typeface="+mn-ea"/>
          <a:cs typeface="+mn-cs"/>
        </a:font>
        <a:srgbClr val="000000"/>
      </a:tcTxStyle>
      <a:tcStyle>
        <a:tcBdr>
          <a:left>
            <a:ln w="12701" cap="flat" cmpd="sng" algn="ctr">
              <a:solidFill>
                <a:srgbClr val="ED7D31"/>
              </a:solidFill>
              <a:prstDash val="solid"/>
              <a:round/>
              <a:headEnd type="none" w="med" len="med"/>
              <a:tailEnd type="none" w="med" len="med"/>
            </a:ln>
          </a:left>
          <a:right>
            <a:ln w="12701" cap="flat" cmpd="sng" algn="ctr">
              <a:solidFill>
                <a:srgbClr val="ED7D31"/>
              </a:solidFill>
              <a:prstDash val="solid"/>
              <a:round/>
              <a:headEnd type="none" w="med" len="med"/>
              <a:tailEnd type="none" w="med" len="med"/>
            </a:ln>
          </a:right>
          <a:top>
            <a:ln w="12701" cap="flat" cmpd="sng" algn="ctr">
              <a:solidFill>
                <a:srgbClr val="ED7D31"/>
              </a:solidFill>
              <a:prstDash val="solid"/>
              <a:round/>
              <a:headEnd type="none" w="med" len="med"/>
              <a:tailEnd type="none" w="med" len="med"/>
            </a:ln>
          </a:top>
          <a:bottom>
            <a:ln w="12701" cap="flat" cmpd="sng" algn="ctr">
              <a:solidFill>
                <a:srgbClr val="ED7D31"/>
              </a:solidFill>
              <a:prstDash val="solid"/>
              <a:round/>
              <a:headEnd type="none" w="med" len="med"/>
              <a:tailEnd type="none" w="med" len="med"/>
            </a:ln>
          </a:bottom>
        </a:tcBdr>
        <a:fill>
          <a:solidFill>
            <a:srgbClr val="FFFFFF"/>
          </a:solidFill>
        </a:fill>
      </a:tcStyle>
    </a:wholeTbl>
    <a:band1H>
      <a:tcStyle>
        <a:tcBdr/>
        <a:fill>
          <a:solidFill>
            <a:srgbClr val="FCECE8"/>
          </a:solidFill>
        </a:fill>
      </a:tcStyle>
    </a:band1H>
    <a:band1V>
      <a:tcStyle>
        <a:tcBdr/>
        <a:fill>
          <a:solidFill>
            <a:srgbClr val="FCECE8"/>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ED7D31"/>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ED7D31"/>
          </a:solidFill>
        </a:fill>
      </a:tcStyle>
    </a:firstRow>
  </a:tblStyle>
  <a:tblStyle styleId="{7E9639D4-E3E2-4D34-9284-5A2195B3D0D7}" styleName="">
    <a:wholeTbl>
      <a:tcTxStyle>
        <a:font>
          <a:latin typeface="+mn-lt"/>
          <a:ea typeface="+mn-ea"/>
          <a:cs typeface="+mn-cs"/>
        </a:font>
        <a:srgbClr val="000000"/>
      </a:tcTxStyle>
      <a:tcStyle>
        <a:tcBdr>
          <a:left>
            <a:ln w="3172" cap="flat" cmpd="sng" algn="ctr">
              <a:solidFill>
                <a:srgbClr val="000000"/>
              </a:solidFill>
              <a:prstDash val="solid"/>
              <a:round/>
              <a:headEnd type="none" w="med" len="med"/>
              <a:tailEnd type="none" w="med" len="med"/>
            </a:ln>
          </a:left>
          <a:right>
            <a:ln w="3172" cap="flat" cmpd="sng" algn="ctr">
              <a:solidFill>
                <a:srgbClr val="000000"/>
              </a:solidFill>
              <a:prstDash val="solid"/>
              <a:round/>
              <a:headEnd type="none" w="med" len="med"/>
              <a:tailEnd type="none" w="med" len="med"/>
            </a:ln>
          </a:right>
          <a:top>
            <a:ln w="3172" cap="flat" cmpd="sng" algn="ctr">
              <a:solidFill>
                <a:srgbClr val="000000"/>
              </a:solidFill>
              <a:prstDash val="solid"/>
              <a:round/>
              <a:headEnd type="none" w="med" len="med"/>
              <a:tailEnd type="none" w="med" len="med"/>
            </a:ln>
          </a:top>
          <a:bottom>
            <a:ln w="3172" cap="flat" cmpd="sng" algn="ctr">
              <a:solidFill>
                <a:srgbClr val="000000"/>
              </a:solidFill>
              <a:prstDash val="solid"/>
              <a:round/>
              <a:headEnd type="none" w="med" len="med"/>
              <a:tailEnd type="none" w="med" len="med"/>
            </a:ln>
          </a:bottom>
        </a:tcBdr>
      </a:tcStyle>
    </a:wholeTbl>
    <a:band1H>
      <a:tcStyle>
        <a:tcBdr>
          <a:top>
            <a:ln w="3172" cap="flat" cmpd="sng" algn="ctr">
              <a:solidFill>
                <a:srgbClr val="000000"/>
              </a:solidFill>
              <a:prstDash val="solid"/>
              <a:round/>
              <a:headEnd type="none" w="med" len="med"/>
              <a:tailEnd type="none" w="med" len="med"/>
            </a:ln>
          </a:top>
          <a:bottom>
            <a:ln w="3172" cap="flat" cmpd="sng" algn="ctr">
              <a:solidFill>
                <a:srgbClr val="000000"/>
              </a:solidFill>
              <a:prstDash val="solid"/>
              <a:round/>
              <a:headEnd type="none" w="med" len="med"/>
              <a:tailEnd type="none" w="med" len="med"/>
            </a:ln>
          </a:bottom>
        </a:tcBdr>
      </a:tcStyle>
    </a:band1H>
    <a:band1V>
      <a:tcStyle>
        <a:tcBdr>
          <a:left>
            <a:ln w="3172" cap="flat" cmpd="sng" algn="ctr">
              <a:solidFill>
                <a:srgbClr val="000000"/>
              </a:solidFill>
              <a:prstDash val="solid"/>
              <a:round/>
              <a:headEnd type="none" w="med" len="med"/>
              <a:tailEnd type="none" w="med" len="med"/>
            </a:ln>
          </a:left>
          <a:right>
            <a:ln w="3172" cap="flat" cmpd="sng" algn="ctr">
              <a:solidFill>
                <a:srgbClr val="000000"/>
              </a:solidFill>
              <a:prstDash val="solid"/>
              <a:round/>
              <a:headEnd type="none" w="med" len="med"/>
              <a:tailEnd type="none" w="med" len="med"/>
            </a:ln>
          </a:right>
        </a:tcBdr>
      </a:tcStyle>
    </a:band1V>
    <a:band2V>
      <a:tcStyle>
        <a:tcBdr>
          <a:left>
            <a:ln w="3172" cap="flat" cmpd="sng" algn="ctr">
              <a:solidFill>
                <a:srgbClr val="000000"/>
              </a:solidFill>
              <a:prstDash val="solid"/>
              <a:round/>
              <a:headEnd type="none" w="med" len="med"/>
              <a:tailEnd type="none" w="med" len="med"/>
            </a:ln>
          </a:left>
          <a:right>
            <a:ln w="3172" cap="flat" cmpd="sng" algn="ctr">
              <a:solidFill>
                <a:srgbClr val="000000"/>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000000"/>
          </a:solidFill>
        </a:fill>
      </a:tcStyle>
    </a:firstRow>
  </a:tblStyle>
  <a:tblStyle styleId="{5FD0F851-EC5A-4D38-B0AD-8093EC10F338}" styleName="">
    <a:wholeTbl>
      <a:tcTxStyle>
        <a:font>
          <a:latin typeface="+mn-lt"/>
          <a:ea typeface="+mn-ea"/>
          <a:cs typeface="+mn-cs"/>
        </a:font>
        <a:srgbClr val="000000"/>
      </a:tcTxStyle>
      <a:tcStyle>
        <a:tcBdr>
          <a:top>
            <a:ln w="12701" cap="flat" cmpd="sng" algn="ctr">
              <a:solidFill>
                <a:srgbClr val="5B9BD5"/>
              </a:solidFill>
              <a:prstDash val="solid"/>
              <a:round/>
              <a:headEnd type="none" w="med" len="med"/>
              <a:tailEnd type="none" w="med" len="med"/>
            </a:ln>
          </a:top>
          <a:bottom>
            <a:ln w="12701" cap="flat" cmpd="sng" algn="ctr">
              <a:solidFill>
                <a:srgbClr val="5B9BD5"/>
              </a:solidFill>
              <a:prstDash val="solid"/>
              <a:round/>
              <a:headEnd type="none" w="med" len="med"/>
              <a:tailEnd type="none" w="med" len="med"/>
            </a:ln>
          </a:bottom>
        </a:tcBdr>
      </a:tcStyle>
    </a:wholeTbl>
    <a:band1H>
      <a:tcStyle>
        <a:tcBdr/>
        <a:fill>
          <a:solidFill>
            <a:srgbClr val="5B9BD5"/>
          </a:solidFill>
        </a:fill>
      </a:tcStyle>
    </a:band1H>
    <a:band2H>
      <a:tcStyle>
        <a:tcBdr/>
      </a:tcStyle>
    </a:band2H>
    <a:band1V>
      <a:tcStyle>
        <a:tcBdr/>
        <a:fill>
          <a:solidFill>
            <a:srgbClr val="5B9BD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B9BD5"/>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B9BD5"/>
              </a:solidFill>
              <a:prstDash val="solid"/>
              <a:round/>
              <a:headEnd type="none" w="med" len="med"/>
              <a:tailEnd type="none" w="med" len="med"/>
            </a:ln>
          </a:bottom>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ENR FA 2025</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BUS</c:v>
                </c:pt>
                <c:pt idx="1">
                  <c:v>CARP</c:v>
                </c:pt>
                <c:pt idx="2">
                  <c:v>ECE</c:v>
                </c:pt>
                <c:pt idx="3">
                  <c:v>ELEC1</c:v>
                </c:pt>
                <c:pt idx="4">
                  <c:v>IL</c:v>
                </c:pt>
                <c:pt idx="5">
                  <c:v>IRB</c:v>
                </c:pt>
                <c:pt idx="6">
                  <c:v>LE</c:v>
                </c:pt>
                <c:pt idx="7">
                  <c:v>LIBED</c:v>
                </c:pt>
                <c:pt idx="8">
                  <c:v>ND</c:v>
                </c:pt>
                <c:pt idx="9">
                  <c:v>OJLA</c:v>
                </c:pt>
                <c:pt idx="10">
                  <c:v>PSEO</c:v>
                </c:pt>
                <c:pt idx="11">
                  <c:v>ST FE</c:v>
                </c:pt>
                <c:pt idx="12">
                  <c:v>ST HH</c:v>
                </c:pt>
                <c:pt idx="13">
                  <c:v>ST IS</c:v>
                </c:pt>
                <c:pt idx="14">
                  <c:v>ST IT</c:v>
                </c:pt>
              </c:strCache>
            </c:strRef>
          </c:cat>
          <c:val>
            <c:numRef>
              <c:f>Sheet1!$B$2:$B$16</c:f>
              <c:numCache>
                <c:formatCode>#,##0</c:formatCode>
                <c:ptCount val="15"/>
                <c:pt idx="0">
                  <c:v>23</c:v>
                </c:pt>
                <c:pt idx="1">
                  <c:v>12</c:v>
                </c:pt>
                <c:pt idx="2" formatCode="General">
                  <c:v>10</c:v>
                </c:pt>
                <c:pt idx="3" formatCode="General">
                  <c:v>8</c:v>
                </c:pt>
                <c:pt idx="4" formatCode="General">
                  <c:v>9</c:v>
                </c:pt>
                <c:pt idx="5">
                  <c:v>10</c:v>
                </c:pt>
                <c:pt idx="6">
                  <c:v>14</c:v>
                </c:pt>
                <c:pt idx="7" formatCode="General">
                  <c:v>40</c:v>
                </c:pt>
                <c:pt idx="8" formatCode="General">
                  <c:v>6</c:v>
                </c:pt>
                <c:pt idx="9" formatCode="General">
                  <c:v>4</c:v>
                </c:pt>
                <c:pt idx="10" formatCode="General">
                  <c:v>2</c:v>
                </c:pt>
                <c:pt idx="11" formatCode="General">
                  <c:v>8</c:v>
                </c:pt>
                <c:pt idx="12" formatCode="General">
                  <c:v>1</c:v>
                </c:pt>
                <c:pt idx="13" formatCode="General">
                  <c:v>7</c:v>
                </c:pt>
                <c:pt idx="14" formatCode="General">
                  <c:v>6</c:v>
                </c:pt>
              </c:numCache>
            </c:numRef>
          </c:val>
          <c:extLst>
            <c:ext xmlns:c16="http://schemas.microsoft.com/office/drawing/2014/chart" uri="{C3380CC4-5D6E-409C-BE32-E72D297353CC}">
              <c16:uniqueId val="{00000000-2C4A-4AB2-9899-9CC3FBD728C7}"/>
            </c:ext>
          </c:extLst>
        </c:ser>
        <c:ser>
          <c:idx val="1"/>
          <c:order val="1"/>
          <c:tx>
            <c:strRef>
              <c:f>Sheet1!$C$1</c:f>
              <c:strCache>
                <c:ptCount val="1"/>
                <c:pt idx="0">
                  <c:v>Current Enrollment</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Sheet1!$A$2:$A$16</c:f>
              <c:strCache>
                <c:ptCount val="15"/>
                <c:pt idx="0">
                  <c:v>BUS</c:v>
                </c:pt>
                <c:pt idx="1">
                  <c:v>CARP</c:v>
                </c:pt>
                <c:pt idx="2">
                  <c:v>ECE</c:v>
                </c:pt>
                <c:pt idx="3">
                  <c:v>ELEC1</c:v>
                </c:pt>
                <c:pt idx="4">
                  <c:v>IL</c:v>
                </c:pt>
                <c:pt idx="5">
                  <c:v>IRB</c:v>
                </c:pt>
                <c:pt idx="6">
                  <c:v>LE</c:v>
                </c:pt>
                <c:pt idx="7">
                  <c:v>LIBED</c:v>
                </c:pt>
                <c:pt idx="8">
                  <c:v>ND</c:v>
                </c:pt>
                <c:pt idx="9">
                  <c:v>OJLA</c:v>
                </c:pt>
                <c:pt idx="10">
                  <c:v>PSEO</c:v>
                </c:pt>
                <c:pt idx="11">
                  <c:v>ST FE</c:v>
                </c:pt>
                <c:pt idx="12">
                  <c:v>ST HH</c:v>
                </c:pt>
                <c:pt idx="13">
                  <c:v>ST IS</c:v>
                </c:pt>
                <c:pt idx="14">
                  <c:v>ST IT</c:v>
                </c:pt>
              </c:strCache>
            </c:strRef>
          </c:cat>
          <c:val>
            <c:numRef>
              <c:f>Sheet1!$C$2:$C$16</c:f>
              <c:numCache>
                <c:formatCode>#,##0</c:formatCode>
                <c:ptCount val="15"/>
                <c:pt idx="0">
                  <c:v>27</c:v>
                </c:pt>
                <c:pt idx="1">
                  <c:v>7</c:v>
                </c:pt>
                <c:pt idx="2" formatCode="General">
                  <c:v>7</c:v>
                </c:pt>
                <c:pt idx="3" formatCode="General">
                  <c:v>9</c:v>
                </c:pt>
                <c:pt idx="4" formatCode="General">
                  <c:v>9</c:v>
                </c:pt>
                <c:pt idx="5">
                  <c:v>10</c:v>
                </c:pt>
                <c:pt idx="6">
                  <c:v>16</c:v>
                </c:pt>
                <c:pt idx="7" formatCode="General">
                  <c:v>34</c:v>
                </c:pt>
                <c:pt idx="8" formatCode="General">
                  <c:v>10</c:v>
                </c:pt>
                <c:pt idx="9" formatCode="General">
                  <c:v>2</c:v>
                </c:pt>
                <c:pt idx="10" formatCode="General">
                  <c:v>2</c:v>
                </c:pt>
                <c:pt idx="11" formatCode="General">
                  <c:v>8</c:v>
                </c:pt>
                <c:pt idx="12" formatCode="General">
                  <c:v>1</c:v>
                </c:pt>
                <c:pt idx="13" formatCode="General">
                  <c:v>5</c:v>
                </c:pt>
                <c:pt idx="14" formatCode="General">
                  <c:v>9</c:v>
                </c:pt>
              </c:numCache>
            </c:numRef>
          </c:val>
          <c:extLst>
            <c:ext xmlns:c16="http://schemas.microsoft.com/office/drawing/2014/chart" uri="{C3380CC4-5D6E-409C-BE32-E72D297353CC}">
              <c16:uniqueId val="{00000001-2C4A-4AB2-9899-9CC3FBD728C7}"/>
            </c:ext>
          </c:extLst>
        </c:ser>
        <c:ser>
          <c:idx val="2"/>
          <c:order val="2"/>
          <c:tx>
            <c:strRef>
              <c:f>Sheet1!$D$1</c:f>
              <c:strCache>
                <c:ptCount val="1"/>
                <c:pt idx="0">
                  <c:v>Projected 2027</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Sheet1!$A$2:$A$16</c:f>
              <c:strCache>
                <c:ptCount val="15"/>
                <c:pt idx="0">
                  <c:v>BUS</c:v>
                </c:pt>
                <c:pt idx="1">
                  <c:v>CARP</c:v>
                </c:pt>
                <c:pt idx="2">
                  <c:v>ECE</c:v>
                </c:pt>
                <c:pt idx="3">
                  <c:v>ELEC1</c:v>
                </c:pt>
                <c:pt idx="4">
                  <c:v>IL</c:v>
                </c:pt>
                <c:pt idx="5">
                  <c:v>IRB</c:v>
                </c:pt>
                <c:pt idx="6">
                  <c:v>LE</c:v>
                </c:pt>
                <c:pt idx="7">
                  <c:v>LIBED</c:v>
                </c:pt>
                <c:pt idx="8">
                  <c:v>ND</c:v>
                </c:pt>
                <c:pt idx="9">
                  <c:v>OJLA</c:v>
                </c:pt>
                <c:pt idx="10">
                  <c:v>PSEO</c:v>
                </c:pt>
                <c:pt idx="11">
                  <c:v>ST FE</c:v>
                </c:pt>
                <c:pt idx="12">
                  <c:v>ST HH</c:v>
                </c:pt>
                <c:pt idx="13">
                  <c:v>ST IS</c:v>
                </c:pt>
                <c:pt idx="14">
                  <c:v>ST IT</c:v>
                </c:pt>
              </c:strCache>
            </c:strRef>
          </c:cat>
          <c:val>
            <c:numRef>
              <c:f>Sheet1!$D$2:$D$16</c:f>
              <c:numCache>
                <c:formatCode>#,##0</c:formatCode>
                <c:ptCount val="15"/>
                <c:pt idx="0">
                  <c:v>29</c:v>
                </c:pt>
                <c:pt idx="1">
                  <c:v>10</c:v>
                </c:pt>
                <c:pt idx="2" formatCode="General">
                  <c:v>13</c:v>
                </c:pt>
                <c:pt idx="3" formatCode="General">
                  <c:v>12</c:v>
                </c:pt>
                <c:pt idx="4" formatCode="General">
                  <c:v>13</c:v>
                </c:pt>
                <c:pt idx="5">
                  <c:v>13</c:v>
                </c:pt>
                <c:pt idx="6">
                  <c:v>18</c:v>
                </c:pt>
                <c:pt idx="7" formatCode="General">
                  <c:v>45</c:v>
                </c:pt>
                <c:pt idx="8" formatCode="General">
                  <c:v>7</c:v>
                </c:pt>
                <c:pt idx="9" formatCode="General">
                  <c:v>5</c:v>
                </c:pt>
                <c:pt idx="10" formatCode="General">
                  <c:v>1</c:v>
                </c:pt>
                <c:pt idx="11" formatCode="General">
                  <c:v>10</c:v>
                </c:pt>
                <c:pt idx="12" formatCode="General">
                  <c:v>2</c:v>
                </c:pt>
                <c:pt idx="13" formatCode="General">
                  <c:v>8</c:v>
                </c:pt>
                <c:pt idx="14" formatCode="General">
                  <c:v>12</c:v>
                </c:pt>
              </c:numCache>
            </c:numRef>
          </c:val>
          <c:extLst>
            <c:ext xmlns:c16="http://schemas.microsoft.com/office/drawing/2014/chart" uri="{C3380CC4-5D6E-409C-BE32-E72D297353CC}">
              <c16:uniqueId val="{00000002-2C4A-4AB2-9899-9CC3FBD728C7}"/>
            </c:ext>
          </c:extLst>
        </c:ser>
        <c:dLbls>
          <c:dLblPos val="inEnd"/>
          <c:showLegendKey val="0"/>
          <c:showVal val="1"/>
          <c:showCatName val="0"/>
          <c:showSerName val="0"/>
          <c:showPercent val="0"/>
          <c:showBubbleSize val="0"/>
        </c:dLbls>
        <c:gapWidth val="65"/>
        <c:axId val="398494976"/>
        <c:axId val="398495368"/>
      </c:barChart>
      <c:catAx>
        <c:axId val="39849497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398495368"/>
        <c:crosses val="autoZero"/>
        <c:auto val="0"/>
        <c:lblAlgn val="ctr"/>
        <c:lblOffset val="100"/>
        <c:noMultiLvlLbl val="0"/>
      </c:catAx>
      <c:valAx>
        <c:axId val="39849536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398494976"/>
        <c:crosses val="autoZero"/>
        <c:crossBetween val="between"/>
      </c:valAx>
      <c:spPr>
        <a:noFill/>
        <a:ln>
          <a:solidFill>
            <a:schemeClr val="accent6">
              <a:lumMod val="75000"/>
            </a:schemeClr>
          </a:solid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College Attendees 2026</c:v>
                </c:pt>
              </c:strCache>
            </c:strRef>
          </c:tx>
          <c:spPr>
            <a:solidFill>
              <a:schemeClr val="accent1"/>
            </a:solidFill>
            <a:ln>
              <a:solidFill>
                <a:schemeClr val="bg1"/>
              </a:solidFill>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Bemidji H.S.</c:v>
                </c:pt>
                <c:pt idx="1">
                  <c:v>Cass Lake_Bena</c:v>
                </c:pt>
                <c:pt idx="2">
                  <c:v>Clearbrook Gonvick</c:v>
                </c:pt>
                <c:pt idx="3">
                  <c:v>Bagley H.S</c:v>
                </c:pt>
                <c:pt idx="4">
                  <c:v>Walker-Hackensack-Akley</c:v>
                </c:pt>
              </c:strCache>
            </c:strRef>
          </c:cat>
          <c:val>
            <c:numRef>
              <c:f>Sheet1!$B$2:$B$6</c:f>
              <c:numCache>
                <c:formatCode>General</c:formatCode>
                <c:ptCount val="5"/>
                <c:pt idx="0">
                  <c:v>319</c:v>
                </c:pt>
                <c:pt idx="1">
                  <c:v>61</c:v>
                </c:pt>
                <c:pt idx="2">
                  <c:v>23</c:v>
                </c:pt>
                <c:pt idx="3">
                  <c:v>10</c:v>
                </c:pt>
                <c:pt idx="4">
                  <c:v>64</c:v>
                </c:pt>
              </c:numCache>
            </c:numRef>
          </c:val>
          <c:extLst>
            <c:ext xmlns:c16="http://schemas.microsoft.com/office/drawing/2014/chart" uri="{C3380CC4-5D6E-409C-BE32-E72D297353CC}">
              <c16:uniqueId val="{00000000-3DCD-4440-B84D-0439F2DC7758}"/>
            </c:ext>
          </c:extLst>
        </c:ser>
        <c:ser>
          <c:idx val="1"/>
          <c:order val="1"/>
          <c:tx>
            <c:strRef>
              <c:f>Sheet1!$C$1</c:f>
              <c:strCache>
                <c:ptCount val="1"/>
                <c:pt idx="0">
                  <c:v>         Graduates, 2025</c:v>
                </c:pt>
              </c:strCache>
            </c:strRef>
          </c:tx>
          <c:spPr>
            <a:solidFill>
              <a:schemeClr val="accent2"/>
            </a:solidFill>
            <a:ln>
              <a:solidFill>
                <a:schemeClr val="bg1"/>
              </a:solidFill>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Bemidji H.S.</c:v>
                </c:pt>
                <c:pt idx="1">
                  <c:v>Cass Lake_Bena</c:v>
                </c:pt>
                <c:pt idx="2">
                  <c:v>Clearbrook Gonvick</c:v>
                </c:pt>
                <c:pt idx="3">
                  <c:v>Bagley H.S</c:v>
                </c:pt>
                <c:pt idx="4">
                  <c:v>Walker-Hackensack-Akley</c:v>
                </c:pt>
              </c:strCache>
            </c:strRef>
          </c:cat>
          <c:val>
            <c:numRef>
              <c:f>Sheet1!$C$2:$C$6</c:f>
              <c:numCache>
                <c:formatCode>General</c:formatCode>
                <c:ptCount val="5"/>
                <c:pt idx="0">
                  <c:v>490</c:v>
                </c:pt>
                <c:pt idx="1">
                  <c:v>118</c:v>
                </c:pt>
                <c:pt idx="2">
                  <c:v>45</c:v>
                </c:pt>
                <c:pt idx="3">
                  <c:v>60</c:v>
                </c:pt>
                <c:pt idx="4">
                  <c:v>78</c:v>
                </c:pt>
              </c:numCache>
            </c:numRef>
          </c:val>
          <c:extLst>
            <c:ext xmlns:c16="http://schemas.microsoft.com/office/drawing/2014/chart" uri="{C3380CC4-5D6E-409C-BE32-E72D297353CC}">
              <c16:uniqueId val="{00000001-3DCD-4440-B84D-0439F2DC7758}"/>
            </c:ext>
          </c:extLst>
        </c:ser>
        <c:ser>
          <c:idx val="2"/>
          <c:order val="2"/>
          <c:tx>
            <c:strRef>
              <c:f>Sheet1!$D$1</c:f>
              <c:strCache>
                <c:ptCount val="1"/>
                <c:pt idx="0">
                  <c:v>Projected Graduates, 20XX</c:v>
                </c:pt>
              </c:strCache>
            </c:strRef>
          </c:tx>
          <c:spPr>
            <a:solidFill>
              <a:schemeClr val="accent2"/>
            </a:solidFill>
            <a:ln>
              <a:solidFill>
                <a:schemeClr val="bg1"/>
              </a:solidFill>
              <a:miter lim="800000"/>
            </a:ln>
            <a:effectLst/>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Bemidji H.S.</c:v>
                </c:pt>
                <c:pt idx="1">
                  <c:v>Cass Lake_Bena</c:v>
                </c:pt>
                <c:pt idx="2">
                  <c:v>Clearbrook Gonvick</c:v>
                </c:pt>
                <c:pt idx="3">
                  <c:v>Bagley H.S</c:v>
                </c:pt>
                <c:pt idx="4">
                  <c:v>Walker-Hackensack-Akley</c:v>
                </c:pt>
              </c:strCache>
            </c:strRef>
          </c:cat>
          <c:val>
            <c:numRef>
              <c:f>Sheet1!$D$2:$D$6</c:f>
              <c:numCache>
                <c:formatCode>General</c:formatCode>
                <c:ptCount val="5"/>
                <c:pt idx="0">
                  <c:v>524</c:v>
                </c:pt>
                <c:pt idx="1">
                  <c:v>132</c:v>
                </c:pt>
                <c:pt idx="2">
                  <c:v>54</c:v>
                </c:pt>
                <c:pt idx="3">
                  <c:v>65</c:v>
                </c:pt>
                <c:pt idx="4">
                  <c:v>84</c:v>
                </c:pt>
              </c:numCache>
            </c:numRef>
          </c:val>
          <c:extLst>
            <c:ext xmlns:c16="http://schemas.microsoft.com/office/drawing/2014/chart" uri="{C3380CC4-5D6E-409C-BE32-E72D297353CC}">
              <c16:uniqueId val="{00000002-3DCD-4440-B84D-0439F2DC7758}"/>
            </c:ext>
          </c:extLst>
        </c:ser>
        <c:dLbls>
          <c:dLblPos val="outEnd"/>
          <c:showLegendKey val="0"/>
          <c:showVal val="1"/>
          <c:showCatName val="0"/>
          <c:showSerName val="0"/>
          <c:showPercent val="0"/>
          <c:showBubbleSize val="0"/>
        </c:dLbls>
        <c:gapWidth val="50"/>
        <c:axId val="393586024"/>
        <c:axId val="532478776"/>
      </c:barChart>
      <c:catAx>
        <c:axId val="393586024"/>
        <c:scaling>
          <c:orientation val="minMax"/>
        </c:scaling>
        <c:delete val="0"/>
        <c:axPos val="b"/>
        <c:numFmt formatCode="General" sourceLinked="1"/>
        <c:majorTickMark val="none"/>
        <c:minorTickMark val="none"/>
        <c:tickLblPos val="nextTo"/>
        <c:spPr>
          <a:noFill/>
          <a:ln w="9525" cap="flat" cmpd="sng" algn="ctr">
            <a:solidFill>
              <a:schemeClr val="accent4"/>
            </a:solidFill>
            <a:miter lim="800000"/>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532478776"/>
        <c:crosses val="autoZero"/>
        <c:auto val="1"/>
        <c:lblAlgn val="ctr"/>
        <c:lblOffset val="100"/>
        <c:noMultiLvlLbl val="0"/>
      </c:catAx>
      <c:valAx>
        <c:axId val="532478776"/>
        <c:scaling>
          <c:orientation val="minMax"/>
        </c:scaling>
        <c:delete val="1"/>
        <c:axPos val="l"/>
        <c:numFmt formatCode="General" sourceLinked="1"/>
        <c:majorTickMark val="none"/>
        <c:minorTickMark val="none"/>
        <c:tickLblPos val="nextTo"/>
        <c:crossAx val="393586024"/>
        <c:crosses val="autoZero"/>
        <c:crossBetween val="between"/>
      </c:valAx>
      <c:spPr>
        <a:noFill/>
        <a:ln>
          <a:noFill/>
        </a:ln>
        <a:effectLst/>
      </c:spPr>
    </c:plotArea>
    <c:legend>
      <c:legendPos val="b"/>
      <c:overlay val="0"/>
      <c:spPr>
        <a:noFill/>
        <a:ln>
          <a:solidFill>
            <a:schemeClr val="accent4"/>
          </a:solidFill>
          <a:miter lim="800000"/>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B3DBFF-61CE-B20F-BF3B-47247ABF94DE}"/>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ndParaRPr>
          </a:p>
        </p:txBody>
      </p:sp>
      <p:sp>
        <p:nvSpPr>
          <p:cNvPr id="3" name="Date Placeholder 2">
            <a:extLst>
              <a:ext uri="{FF2B5EF4-FFF2-40B4-BE49-F238E27FC236}">
                <a16:creationId xmlns:a16="http://schemas.microsoft.com/office/drawing/2014/main" id="{50D1D179-E34B-168A-AE1E-8C9CC7479096}"/>
              </a:ext>
            </a:extLst>
          </p:cNvPr>
          <p:cNvSpPr txBox="1">
            <a:spLocks noGrp="1"/>
          </p:cNvSpPr>
          <p:nvPr>
            <p:ph type="dt" sz="quarter"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CE97D8E-C3E9-4B7A-A77A-735D09F74B51}" type="datetime1">
              <a:rPr lang="en-U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8/4/2026</a:t>
            </a:fld>
            <a:endParaRPr lang="en-US" sz="1200" b="0" i="0" u="none" strike="noStrike" kern="1200" cap="none" spc="0" baseline="0">
              <a:solidFill>
                <a:srgbClr val="000000"/>
              </a:solidFill>
              <a:uFillTx/>
              <a:latin typeface="Calibri"/>
            </a:endParaRPr>
          </a:p>
        </p:txBody>
      </p:sp>
      <p:sp>
        <p:nvSpPr>
          <p:cNvPr id="4" name="Footer Placeholder 3">
            <a:extLst>
              <a:ext uri="{FF2B5EF4-FFF2-40B4-BE49-F238E27FC236}">
                <a16:creationId xmlns:a16="http://schemas.microsoft.com/office/drawing/2014/main" id="{63EB8010-D75F-5329-BEE6-BE10C02A3FCD}"/>
              </a:ext>
            </a:extLst>
          </p:cNvPr>
          <p:cNvSpPr txBox="1">
            <a:spLocks noGrp="1"/>
          </p:cNvSpPr>
          <p:nvPr>
            <p:ph type="ftr" sz="quarter" idx="2"/>
          </p:nvPr>
        </p:nvSpPr>
        <p:spPr>
          <a:xfrm>
            <a:off x="0"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ndParaRPr>
          </a:p>
        </p:txBody>
      </p:sp>
      <p:sp>
        <p:nvSpPr>
          <p:cNvPr id="5" name="Slide Number Placeholder 4">
            <a:extLst>
              <a:ext uri="{FF2B5EF4-FFF2-40B4-BE49-F238E27FC236}">
                <a16:creationId xmlns:a16="http://schemas.microsoft.com/office/drawing/2014/main" id="{7273F695-4140-AF2E-399F-57A4DB115D88}"/>
              </a:ext>
            </a:extLst>
          </p:cNvPr>
          <p:cNvSpPr txBox="1">
            <a:spLocks noGrp="1"/>
          </p:cNvSpPr>
          <p:nvPr>
            <p:ph type="sldNum" sz="quarter" idx="3"/>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8865160-82F7-41CF-A474-6222A4779B34}" type="slidenum">
              <a:t>‹#›</a:t>
            </a:fld>
            <a:endParaRPr lang="en-U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6352741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A30FFAD-3A99-B9F6-EB92-514A4FEB25F0}"/>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867A302B-EB3A-A200-5EB1-9736A9A90752}"/>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0C4BF22F-EEE0-42C3-8416-387717D8F5C4}" type="datetime1">
              <a:rPr lang="en-US"/>
              <a:pPr lvl="0"/>
              <a:t>8/4/2026</a:t>
            </a:fld>
            <a:endParaRPr lang="en-US"/>
          </a:p>
        </p:txBody>
      </p:sp>
      <p:sp>
        <p:nvSpPr>
          <p:cNvPr id="4" name="Slide Image Placeholder 3">
            <a:extLst>
              <a:ext uri="{FF2B5EF4-FFF2-40B4-BE49-F238E27FC236}">
                <a16:creationId xmlns:a16="http://schemas.microsoft.com/office/drawing/2014/main" id="{11258A64-C169-1475-DCB5-91822F90059D}"/>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B3EA793B-B694-907C-109D-EFB541DFAD8F}"/>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786485A-1960-A039-A0B9-2135BDBC08A0}"/>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7" name="Slide Number Placeholder 6">
            <a:extLst>
              <a:ext uri="{FF2B5EF4-FFF2-40B4-BE49-F238E27FC236}">
                <a16:creationId xmlns:a16="http://schemas.microsoft.com/office/drawing/2014/main" id="{29A69DE1-93F6-5939-6CAB-C027DF570CD9}"/>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4183633F-29BD-4060-8E5A-748440C68088}" type="slidenum">
              <a:t>‹#›</a:t>
            </a:fld>
            <a:endParaRPr lang="en-US"/>
          </a:p>
        </p:txBody>
      </p:sp>
    </p:spTree>
    <p:extLst>
      <p:ext uri="{BB962C8B-B14F-4D97-AF65-F5344CB8AC3E}">
        <p14:creationId xmlns:p14="http://schemas.microsoft.com/office/powerpoint/2010/main" val="130196977"/>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bg>
      <p:bgPr>
        <a:solidFill>
          <a:srgbClr val="354022"/>
        </a:solidFill>
        <a:effectLst/>
      </p:bgPr>
    </p:bg>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7149FCEE-427D-AFDB-85D8-77CEF87BC600}"/>
              </a:ext>
            </a:extLst>
          </p:cNvPr>
          <p:cNvSpPr txBox="1">
            <a:spLocks noGrp="1"/>
          </p:cNvSpPr>
          <p:nvPr>
            <p:ph type="pic" sz="quarter" idx="4294967295"/>
          </p:nvPr>
        </p:nvSpPr>
        <p:spPr>
          <a:xfrm>
            <a:off x="0" y="0"/>
            <a:ext cx="12191996" cy="6858000"/>
          </a:xfrm>
          <a:prstGeom prst="rect">
            <a:avLst/>
          </a:prstGeom>
          <a:no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b="0" i="0" u="none" strike="noStrike" cap="none" spc="0" baseline="0">
                <a:solidFill>
                  <a:srgbClr val="FFFFFF"/>
                </a:solidFill>
                <a:uFillTx/>
                <a:latin typeface="Tenorite "/>
              </a:defRPr>
            </a:lvl1pPr>
          </a:lstStyle>
          <a:p>
            <a:pPr lvl="0"/>
            <a:r>
              <a:rPr lang="en-US"/>
              <a:t>Click to add photo</a:t>
            </a:r>
          </a:p>
        </p:txBody>
      </p:sp>
      <p:sp>
        <p:nvSpPr>
          <p:cNvPr id="3" name="Title 1">
            <a:extLst>
              <a:ext uri="{FF2B5EF4-FFF2-40B4-BE49-F238E27FC236}">
                <a16:creationId xmlns:a16="http://schemas.microsoft.com/office/drawing/2014/main" id="{B2EEDB58-CF20-F44A-DFBC-34F7632E86F8}"/>
              </a:ext>
            </a:extLst>
          </p:cNvPr>
          <p:cNvSpPr txBox="1">
            <a:spLocks noGrp="1"/>
          </p:cNvSpPr>
          <p:nvPr>
            <p:ph type="title"/>
          </p:nvPr>
        </p:nvSpPr>
        <p:spPr>
          <a:xfrm>
            <a:off x="1199912" y="2335194"/>
            <a:ext cx="9792181" cy="2187619"/>
          </a:xfrm>
          <a:prstGeom prst="rect">
            <a:avLst/>
          </a:prstGeom>
          <a:noFill/>
          <a:ln w="38103">
            <a:solidFill>
              <a:srgbClr val="B4D0E9"/>
            </a:solidFill>
            <a:prstDash val="solid"/>
          </a:ln>
        </p:spPr>
        <p:txBody>
          <a:bodyPr vert="horz" wrap="square" lIns="914400" tIns="91440" rIns="914400" bIns="45720" anchor="ctr" anchorCtr="1" compatLnSpc="1">
            <a:noAutofit/>
          </a:bodyPr>
          <a:lstStyle>
            <a:lvl1pPr marL="0" marR="0" lvl="0" indent="0" algn="ctr" fontAlgn="auto">
              <a:spcBef>
                <a:spcPts val="0"/>
              </a:spcBef>
              <a:spcAft>
                <a:spcPts val="0"/>
              </a:spcAft>
              <a:tabLst/>
              <a:defRPr lang="en-US" sz="5400" b="1" i="0" u="none" strike="noStrike" cap="all" spc="100" baseline="0">
                <a:solidFill>
                  <a:srgbClr val="B4D0E9"/>
                </a:solidFill>
                <a:uFillTx/>
                <a:latin typeface="Tenorite Bold"/>
              </a:defRPr>
            </a:lvl1pPr>
          </a:lstStyle>
          <a:p>
            <a:pPr lvl="0"/>
            <a:r>
              <a:rPr lang="en-US"/>
              <a:t>Click to add title</a:t>
            </a:r>
          </a:p>
        </p:txBody>
      </p:sp>
    </p:spTree>
    <p:extLst>
      <p:ext uri="{BB962C8B-B14F-4D97-AF65-F5344CB8AC3E}">
        <p14:creationId xmlns:p14="http://schemas.microsoft.com/office/powerpoint/2010/main" val="354346832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inancials">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EBCB127A-73E4-6A7A-ADAE-96CBAEB8F466}"/>
              </a:ext>
              <a:ext uri="{C183D7F6-B498-43B3-948B-1728B52AA6E4}">
                <adec:decorative xmlns:adec="http://schemas.microsoft.com/office/drawing/2017/decorative" val="1"/>
              </a:ext>
            </a:extLst>
          </p:cNvPr>
          <p:cNvSpPr/>
          <p:nvPr/>
        </p:nvSpPr>
        <p:spPr>
          <a:xfrm>
            <a:off x="4532671" y="0"/>
            <a:ext cx="7659325" cy="6858000"/>
          </a:xfrm>
          <a:prstGeom prst="rect">
            <a:avLst/>
          </a:prstGeom>
          <a:solidFill>
            <a:srgbClr val="AFC6CF">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Tenorite "/>
            </a:endParaRPr>
          </a:p>
        </p:txBody>
      </p:sp>
      <p:sp>
        <p:nvSpPr>
          <p:cNvPr id="3" name="Title 1">
            <a:extLst>
              <a:ext uri="{FF2B5EF4-FFF2-40B4-BE49-F238E27FC236}">
                <a16:creationId xmlns:a16="http://schemas.microsoft.com/office/drawing/2014/main" id="{B4BCE6D0-0508-8611-6067-CB6C773EFB61}"/>
              </a:ext>
            </a:extLst>
          </p:cNvPr>
          <p:cNvSpPr txBox="1">
            <a:spLocks noGrp="1"/>
          </p:cNvSpPr>
          <p:nvPr>
            <p:ph type="title"/>
          </p:nvPr>
        </p:nvSpPr>
        <p:spPr>
          <a:xfrm>
            <a:off x="933794" y="787865"/>
            <a:ext cx="2743200" cy="2142146"/>
          </a:xfrm>
          <a:prstGeom prst="rect">
            <a:avLst/>
          </a:prstGeom>
          <a:noFill/>
          <a:ln w="28575">
            <a:solidFill>
              <a:srgbClr val="476977"/>
            </a:solidFill>
            <a:prstDash val="solid"/>
          </a:ln>
        </p:spPr>
        <p:txBody>
          <a:bodyPr vert="horz" wrap="square" lIns="91440" tIns="45720" rIns="91440" bIns="45720" anchor="ctr" anchorCtr="1" compatLnSpc="1">
            <a:noAutofit/>
          </a:bodyPr>
          <a:lstStyle>
            <a:lvl1pPr marL="0" marR="0" lvl="0" indent="0" algn="ctr" fontAlgn="auto">
              <a:lnSpc>
                <a:spcPct val="100000"/>
              </a:lnSpc>
              <a:spcBef>
                <a:spcPts val="0"/>
              </a:spcBef>
              <a:spcAft>
                <a:spcPts val="0"/>
              </a:spcAft>
              <a:tabLst/>
              <a:defRPr lang="en-US" sz="2400" b="0" i="0" u="none" strike="noStrike" cap="all" spc="100" baseline="0">
                <a:solidFill>
                  <a:srgbClr val="476977"/>
                </a:solidFill>
                <a:uFillTx/>
                <a:latin typeface="Tenorite Bold"/>
              </a:defRPr>
            </a:lvl1pPr>
          </a:lstStyle>
          <a:p>
            <a:pPr lvl="0"/>
            <a:r>
              <a:rPr lang="en-US"/>
              <a:t>Click to add title</a:t>
            </a:r>
          </a:p>
        </p:txBody>
      </p:sp>
      <p:sp>
        <p:nvSpPr>
          <p:cNvPr id="4" name="Text Placeholder 11">
            <a:extLst>
              <a:ext uri="{FF2B5EF4-FFF2-40B4-BE49-F238E27FC236}">
                <a16:creationId xmlns:a16="http://schemas.microsoft.com/office/drawing/2014/main" id="{16B53A16-0855-E38F-812A-8C615398C484}"/>
              </a:ext>
            </a:extLst>
          </p:cNvPr>
          <p:cNvSpPr txBox="1">
            <a:spLocks noGrp="1"/>
          </p:cNvSpPr>
          <p:nvPr>
            <p:ph type="body" sz="quarter" idx="4294967295"/>
          </p:nvPr>
        </p:nvSpPr>
        <p:spPr>
          <a:xfrm>
            <a:off x="933446" y="3429000"/>
            <a:ext cx="2920794" cy="2927351"/>
          </a:xfrm>
          <a:prstGeom prst="rect">
            <a:avLst/>
          </a:prstGeom>
          <a:noFill/>
          <a:ln>
            <a:noFill/>
          </a:ln>
        </p:spPr>
        <p:txBody>
          <a:bodyPr vert="horz" wrap="square" lIns="91440" tIns="45720" rIns="91440" bIns="45720" anchor="t" anchorCtr="0" compatLnSpc="1">
            <a:noAutofit/>
          </a:bodyPr>
          <a:lstStyle>
            <a:lvl1pPr marL="0" marR="0" lvl="0" indent="0" fontAlgn="auto">
              <a:lnSpc>
                <a:spcPct val="125000"/>
              </a:lnSpc>
              <a:spcBef>
                <a:spcPts val="0"/>
              </a:spcBef>
              <a:spcAft>
                <a:spcPts val="600"/>
              </a:spcAft>
              <a:buNone/>
              <a:tabLst/>
              <a:defRPr lang="en-US" sz="1800" b="0" i="0" u="none" strike="noStrike" cap="none" spc="100" baseline="0">
                <a:solidFill>
                  <a:srgbClr val="000000"/>
                </a:solidFill>
                <a:uFillTx/>
                <a:latin typeface="Tenorite "/>
              </a:defRPr>
            </a:lvl1pPr>
            <a:lvl2pPr marL="457200" marR="0" lvl="1" indent="0" fontAlgn="auto">
              <a:lnSpc>
                <a:spcPct val="125000"/>
              </a:lnSpc>
              <a:spcBef>
                <a:spcPts val="0"/>
              </a:spcBef>
              <a:spcAft>
                <a:spcPts val="600"/>
              </a:spcAft>
              <a:buNone/>
              <a:tabLst/>
              <a:defRPr lang="en-US" sz="1600" b="0" i="0" u="none" strike="noStrike" cap="none" spc="100" baseline="0">
                <a:solidFill>
                  <a:srgbClr val="000000"/>
                </a:solidFill>
                <a:uFillTx/>
                <a:latin typeface="Tenorite "/>
              </a:defRPr>
            </a:lvl2pPr>
            <a:lvl3pPr marL="914400" marR="0" lvl="2" indent="0" fontAlgn="auto">
              <a:lnSpc>
                <a:spcPct val="125000"/>
              </a:lnSpc>
              <a:spcBef>
                <a:spcPts val="0"/>
              </a:spcBef>
              <a:spcAft>
                <a:spcPts val="600"/>
              </a:spcAft>
              <a:buNone/>
              <a:tabLst/>
              <a:defRPr lang="en-US" sz="1400" b="0" i="0" u="none" strike="noStrike" cap="none" spc="100" baseline="0">
                <a:solidFill>
                  <a:srgbClr val="000000"/>
                </a:solidFill>
                <a:uFillTx/>
                <a:latin typeface="Tenorite "/>
              </a:defRPr>
            </a:lvl3pPr>
            <a:lvl4pPr marL="1371600" marR="0" lvl="3" indent="0" fontAlgn="auto">
              <a:lnSpc>
                <a:spcPct val="125000"/>
              </a:lnSpc>
              <a:spcBef>
                <a:spcPts val="0"/>
              </a:spcBef>
              <a:spcAft>
                <a:spcPts val="600"/>
              </a:spcAft>
              <a:buNone/>
              <a:tabLst/>
              <a:defRPr lang="en-US" sz="1200" b="0" i="0" u="none" strike="noStrike" cap="none" spc="100" baseline="0">
                <a:solidFill>
                  <a:srgbClr val="000000"/>
                </a:solidFill>
                <a:uFillTx/>
                <a:latin typeface="Tenorite "/>
              </a:defRPr>
            </a:lvl4pPr>
            <a:lvl5pPr marL="1828800" marR="0" lvl="4" indent="0" fontAlgn="auto">
              <a:lnSpc>
                <a:spcPct val="125000"/>
              </a:lnSpc>
              <a:spcBef>
                <a:spcPts val="0"/>
              </a:spcBef>
              <a:spcAft>
                <a:spcPts val="600"/>
              </a:spcAft>
              <a:buNone/>
              <a:tabLst/>
              <a:defRPr lang="en-US" sz="1200" b="0" i="0" u="none" strike="noStrike" cap="none" spc="100" baseline="0">
                <a:solidFill>
                  <a:srgbClr val="000000"/>
                </a:solidFill>
                <a:uFillTx/>
                <a:latin typeface="Tenorite "/>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Content Placeholder 9">
            <a:extLst>
              <a:ext uri="{FF2B5EF4-FFF2-40B4-BE49-F238E27FC236}">
                <a16:creationId xmlns:a16="http://schemas.microsoft.com/office/drawing/2014/main" id="{182D3BFF-51F7-A11F-2758-8A99D07D853A}"/>
              </a:ext>
            </a:extLst>
          </p:cNvPr>
          <p:cNvSpPr txBox="1">
            <a:spLocks noGrp="1"/>
          </p:cNvSpPr>
          <p:nvPr>
            <p:ph sz="quarter" idx="4294967295"/>
          </p:nvPr>
        </p:nvSpPr>
        <p:spPr>
          <a:xfrm>
            <a:off x="5220931" y="787865"/>
            <a:ext cx="6292644" cy="5432267"/>
          </a:xfrm>
          <a:prstGeom prst="rect">
            <a:avLst/>
          </a:prstGeom>
          <a:no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800" b="0" i="0" u="none" strike="noStrike" cap="all" spc="0" baseline="0">
                <a:solidFill>
                  <a:srgbClr val="000000"/>
                </a:solidFill>
                <a:uFillTx/>
                <a:latin typeface="Tenorite "/>
              </a:defRPr>
            </a:lvl1pPr>
          </a:lstStyle>
          <a:p>
            <a:pPr lvl="0"/>
            <a:r>
              <a:rPr lang="en-US"/>
              <a:t>Click to add content</a:t>
            </a:r>
          </a:p>
        </p:txBody>
      </p:sp>
      <p:sp>
        <p:nvSpPr>
          <p:cNvPr id="6" name="Date Placeholder 2">
            <a:extLst>
              <a:ext uri="{FF2B5EF4-FFF2-40B4-BE49-F238E27FC236}">
                <a16:creationId xmlns:a16="http://schemas.microsoft.com/office/drawing/2014/main" id="{A8955178-2D64-939B-6D39-E107E37E5D0D}"/>
              </a:ext>
            </a:extLst>
          </p:cNvPr>
          <p:cNvSpPr txBox="1">
            <a:spLocks noGrp="1"/>
          </p:cNvSpPr>
          <p:nvPr>
            <p:ph type="dt" sz="half" idx="7"/>
          </p:nvPr>
        </p:nvSpPr>
        <p:spPr/>
        <p:txBody>
          <a:bodyPr/>
          <a:lstStyle>
            <a:lvl1pPr>
              <a:defRPr/>
            </a:lvl1pPr>
          </a:lstStyle>
          <a:p>
            <a:pPr lvl="0"/>
            <a:r>
              <a:rPr lang="en-US"/>
              <a:t>20XX</a:t>
            </a:r>
          </a:p>
        </p:txBody>
      </p:sp>
      <p:sp>
        <p:nvSpPr>
          <p:cNvPr id="7" name="Footer Placeholder 3">
            <a:extLst>
              <a:ext uri="{FF2B5EF4-FFF2-40B4-BE49-F238E27FC236}">
                <a16:creationId xmlns:a16="http://schemas.microsoft.com/office/drawing/2014/main" id="{06F07006-B560-6901-721C-C65D32BF7A34}"/>
              </a:ext>
            </a:extLst>
          </p:cNvPr>
          <p:cNvSpPr txBox="1">
            <a:spLocks noGrp="1"/>
          </p:cNvSpPr>
          <p:nvPr>
            <p:ph type="ftr" sz="quarter" idx="9"/>
          </p:nvPr>
        </p:nvSpPr>
        <p:spPr/>
        <p:txBody>
          <a:bodyPr/>
          <a:lstStyle>
            <a:lvl1pPr>
              <a:defRPr/>
            </a:lvl1pPr>
          </a:lstStyle>
          <a:p>
            <a:pPr lvl="0"/>
            <a:r>
              <a:rPr lang="en-US"/>
              <a:t>Pitch deck</a:t>
            </a:r>
          </a:p>
        </p:txBody>
      </p:sp>
      <p:sp>
        <p:nvSpPr>
          <p:cNvPr id="8" name="Slide Number Placeholder 4">
            <a:extLst>
              <a:ext uri="{FF2B5EF4-FFF2-40B4-BE49-F238E27FC236}">
                <a16:creationId xmlns:a16="http://schemas.microsoft.com/office/drawing/2014/main" id="{ED7F5D94-FD8A-B41C-8C14-18ADF60E14BC}"/>
              </a:ext>
            </a:extLst>
          </p:cNvPr>
          <p:cNvSpPr txBox="1">
            <a:spLocks noGrp="1"/>
          </p:cNvSpPr>
          <p:nvPr>
            <p:ph type="sldNum" sz="quarter" idx="8"/>
          </p:nvPr>
        </p:nvSpPr>
        <p:spPr/>
        <p:txBody>
          <a:bodyPr/>
          <a:lstStyle>
            <a:lvl1pPr>
              <a:defRPr>
                <a:solidFill>
                  <a:srgbClr val="FFFFFF"/>
                </a:solidFill>
                <a:effectLst>
                  <a:outerShdw dist="38096" dir="2700000">
                    <a:srgbClr val="000000"/>
                  </a:outerShdw>
                </a:effectLst>
              </a:defRPr>
            </a:lvl1pPr>
          </a:lstStyle>
          <a:p>
            <a:pPr lvl="0"/>
            <a:fld id="{5AC4B15E-EC3D-48E1-9A4D-4110CE4F72A6}" type="slidenum">
              <a:t>‹#›</a:t>
            </a:fld>
            <a:endParaRPr lang="en-US"/>
          </a:p>
        </p:txBody>
      </p:sp>
    </p:spTree>
    <p:extLst>
      <p:ext uri="{BB962C8B-B14F-4D97-AF65-F5344CB8AC3E}">
        <p14:creationId xmlns:p14="http://schemas.microsoft.com/office/powerpoint/2010/main" val="8175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ur Competi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E5E0C-A6C7-2D74-7E15-02E98EC3EA53}"/>
              </a:ext>
            </a:extLst>
          </p:cNvPr>
          <p:cNvSpPr txBox="1">
            <a:spLocks noGrp="1"/>
          </p:cNvSpPr>
          <p:nvPr>
            <p:ph type="title"/>
          </p:nvPr>
        </p:nvSpPr>
        <p:spPr>
          <a:xfrm>
            <a:off x="-10561" y="0"/>
            <a:ext cx="4953003" cy="2182480"/>
          </a:xfrm>
          <a:prstGeom prst="rect">
            <a:avLst/>
          </a:prstGeom>
          <a:solidFill>
            <a:srgbClr val="476977">
              <a:alpha val="92000"/>
            </a:srgbClr>
          </a:solidFill>
          <a:ln>
            <a:noFill/>
          </a:ln>
        </p:spPr>
        <p:txBody>
          <a:bodyPr vert="horz" wrap="square" lIns="731520" tIns="45720" rIns="731520" bIns="45720" anchor="ctr" anchorCtr="1" compatLnSpc="1">
            <a:noAutofit/>
          </a:bodyPr>
          <a:lstStyle>
            <a:lvl1pPr marL="0" marR="0" lvl="0" indent="0" algn="ctr" fontAlgn="auto">
              <a:spcBef>
                <a:spcPts val="0"/>
              </a:spcBef>
              <a:spcAft>
                <a:spcPts val="0"/>
              </a:spcAft>
              <a:tabLst/>
              <a:defRPr lang="en-US" sz="2400" b="0" i="0" u="none" strike="noStrike" cap="all" spc="100" baseline="0">
                <a:solidFill>
                  <a:srgbClr val="FFFFFF"/>
                </a:solidFill>
                <a:uFillTx/>
                <a:latin typeface="Tenorite Bold"/>
              </a:defRPr>
            </a:lvl1pPr>
          </a:lstStyle>
          <a:p>
            <a:pPr lvl="0"/>
            <a:r>
              <a:rPr lang="en-US"/>
              <a:t>Click to add title</a:t>
            </a:r>
          </a:p>
        </p:txBody>
      </p:sp>
      <p:sp>
        <p:nvSpPr>
          <p:cNvPr id="3" name="Picture Placeholder 8">
            <a:extLst>
              <a:ext uri="{FF2B5EF4-FFF2-40B4-BE49-F238E27FC236}">
                <a16:creationId xmlns:a16="http://schemas.microsoft.com/office/drawing/2014/main" id="{6BE54644-B53C-040B-2CE1-BF2FD180934B}"/>
              </a:ext>
            </a:extLst>
          </p:cNvPr>
          <p:cNvSpPr txBox="1">
            <a:spLocks noGrp="1"/>
          </p:cNvSpPr>
          <p:nvPr>
            <p:ph type="pic" sz="quarter" idx="4294967295"/>
          </p:nvPr>
        </p:nvSpPr>
        <p:spPr>
          <a:xfrm>
            <a:off x="4942935" y="0"/>
            <a:ext cx="7249070" cy="2182480"/>
          </a:xfrm>
          <a:prstGeom prst="rect">
            <a:avLst/>
          </a:prstGeom>
          <a:no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b="0" i="0" u="none" strike="noStrike" cap="none" spc="0" baseline="0">
                <a:solidFill>
                  <a:srgbClr val="000000"/>
                </a:solidFill>
                <a:uFillTx/>
                <a:latin typeface="Tenorite "/>
              </a:defRPr>
            </a:lvl1pPr>
          </a:lstStyle>
          <a:p>
            <a:pPr lvl="0"/>
            <a:r>
              <a:rPr lang="en-US"/>
              <a:t>Click to add photo</a:t>
            </a:r>
          </a:p>
        </p:txBody>
      </p:sp>
      <p:sp>
        <p:nvSpPr>
          <p:cNvPr id="4" name="Text Placeholder 10">
            <a:extLst>
              <a:ext uri="{FF2B5EF4-FFF2-40B4-BE49-F238E27FC236}">
                <a16:creationId xmlns:a16="http://schemas.microsoft.com/office/drawing/2014/main" id="{67C656E4-3354-E91C-D498-D455D686DCCC}"/>
              </a:ext>
            </a:extLst>
          </p:cNvPr>
          <p:cNvSpPr txBox="1">
            <a:spLocks noGrp="1"/>
          </p:cNvSpPr>
          <p:nvPr>
            <p:ph type="body" sz="quarter" idx="4294967295"/>
          </p:nvPr>
        </p:nvSpPr>
        <p:spPr>
          <a:xfrm>
            <a:off x="819732" y="2924351"/>
            <a:ext cx="3769522" cy="3300645"/>
          </a:xfrm>
          <a:prstGeom prst="rect">
            <a:avLst/>
          </a:prstGeom>
          <a:noFill/>
          <a:ln>
            <a:noFill/>
          </a:ln>
        </p:spPr>
        <p:txBody>
          <a:bodyPr vert="horz" wrap="square" lIns="91440" tIns="45720" rIns="91440" bIns="45720" anchor="t" anchorCtr="0" compatLnSpc="1">
            <a:noAutofit/>
          </a:bodyPr>
          <a:lstStyle>
            <a:lvl1pPr marL="0" marR="0" lvl="0" indent="0" fontAlgn="auto">
              <a:lnSpc>
                <a:spcPct val="125000"/>
              </a:lnSpc>
              <a:spcBef>
                <a:spcPts val="0"/>
              </a:spcBef>
              <a:spcAft>
                <a:spcPts val="600"/>
              </a:spcAft>
              <a:buNone/>
              <a:tabLst/>
              <a:defRPr lang="en-US" sz="1800" b="0" i="0" u="none" strike="noStrike" cap="none" spc="100" baseline="0">
                <a:solidFill>
                  <a:srgbClr val="000000"/>
                </a:solidFill>
                <a:uFillTx/>
                <a:latin typeface="Tenorite "/>
              </a:defRPr>
            </a:lvl1pPr>
          </a:lstStyle>
          <a:p>
            <a:pPr lvl="0"/>
            <a:r>
              <a:rPr lang="en-US"/>
              <a:t>Click to add text</a:t>
            </a:r>
          </a:p>
        </p:txBody>
      </p:sp>
      <p:sp>
        <p:nvSpPr>
          <p:cNvPr id="5" name="Content Placeholder 5">
            <a:extLst>
              <a:ext uri="{FF2B5EF4-FFF2-40B4-BE49-F238E27FC236}">
                <a16:creationId xmlns:a16="http://schemas.microsoft.com/office/drawing/2014/main" id="{C06889FF-3D8D-1907-6B0E-1785F1387D76}"/>
              </a:ext>
            </a:extLst>
          </p:cNvPr>
          <p:cNvSpPr txBox="1">
            <a:spLocks noGrp="1"/>
          </p:cNvSpPr>
          <p:nvPr>
            <p:ph sz="quarter" idx="4294967295"/>
          </p:nvPr>
        </p:nvSpPr>
        <p:spPr>
          <a:xfrm>
            <a:off x="4933261" y="2932800"/>
            <a:ext cx="6411909" cy="3300846"/>
          </a:xfrm>
          <a:prstGeom prst="rect">
            <a:avLst/>
          </a:prstGeom>
          <a:noFill/>
          <a:ln>
            <a:noFill/>
          </a:ln>
        </p:spPr>
        <p:txBody>
          <a:bodyPr vert="horz" wrap="square" lIns="91440" tIns="45720" rIns="91440" bIns="45720" anchor="t" anchorCtr="0" compatLnSpc="1">
            <a:noAutofit/>
          </a:bodyPr>
          <a:lstStyle>
            <a:lvl1pPr marL="283464" marR="0" lvl="0" indent="-283464" fontAlgn="auto">
              <a:lnSpc>
                <a:spcPct val="125000"/>
              </a:lnSpc>
              <a:spcBef>
                <a:spcPts val="0"/>
              </a:spcBef>
              <a:spcAft>
                <a:spcPts val="0"/>
              </a:spcAft>
              <a:buSzPct val="100000"/>
              <a:buFont typeface="Arial" pitchFamily="34"/>
              <a:tabLst/>
              <a:defRPr lang="en-US" sz="1800" b="0" i="0" u="none" strike="noStrike" cap="none" spc="100" baseline="0">
                <a:solidFill>
                  <a:srgbClr val="000000"/>
                </a:solidFill>
                <a:uFillTx/>
                <a:latin typeface="Tenorite "/>
              </a:defRPr>
            </a:lvl1pPr>
            <a:lvl2pPr marL="914400" marR="0" lvl="1" indent="-283464" fontAlgn="auto">
              <a:lnSpc>
                <a:spcPct val="125000"/>
              </a:lnSpc>
              <a:spcBef>
                <a:spcPts val="0"/>
              </a:spcBef>
              <a:spcAft>
                <a:spcPts val="0"/>
              </a:spcAft>
              <a:buSzPct val="100000"/>
              <a:buFont typeface="Arial" pitchFamily="34"/>
              <a:tabLst/>
              <a:defRPr lang="en-US" sz="1800" b="0" i="0" u="none" strike="noStrike" cap="none" spc="100" baseline="0">
                <a:solidFill>
                  <a:srgbClr val="000000"/>
                </a:solidFill>
                <a:uFillTx/>
                <a:latin typeface="Tenorite "/>
              </a:defRPr>
            </a:lvl2pPr>
            <a:lvl3pPr marL="1371600" marR="0" lvl="2" indent="-283464" fontAlgn="auto">
              <a:lnSpc>
                <a:spcPct val="125000"/>
              </a:lnSpc>
              <a:spcBef>
                <a:spcPts val="0"/>
              </a:spcBef>
              <a:spcAft>
                <a:spcPts val="0"/>
              </a:spcAft>
              <a:buSzPct val="100000"/>
              <a:buFont typeface="Arial" pitchFamily="34"/>
              <a:tabLst/>
              <a:defRPr lang="en-US" sz="1800" b="0" i="0" u="none" strike="noStrike" cap="none" spc="100" baseline="0">
                <a:solidFill>
                  <a:srgbClr val="000000"/>
                </a:solidFill>
                <a:uFillTx/>
                <a:latin typeface="Tenorite "/>
              </a:defRPr>
            </a:lvl3pPr>
            <a:lvl4pPr marL="1828800" marR="0" lvl="3" indent="-283464" fontAlgn="auto">
              <a:lnSpc>
                <a:spcPct val="125000"/>
              </a:lnSpc>
              <a:spcBef>
                <a:spcPts val="0"/>
              </a:spcBef>
              <a:spcAft>
                <a:spcPts val="0"/>
              </a:spcAft>
              <a:buSzPct val="100000"/>
              <a:buFont typeface="Arial" pitchFamily="34"/>
              <a:tabLst/>
              <a:defRPr lang="en-US" b="0" i="0" u="none" strike="noStrike" cap="none" spc="100" baseline="0">
                <a:solidFill>
                  <a:srgbClr val="000000"/>
                </a:solidFill>
                <a:uFillTx/>
                <a:latin typeface="Tenorite "/>
              </a:defRPr>
            </a:lvl4pPr>
            <a:lvl5pPr marL="2286000" marR="0" lvl="4" indent="-283464" fontAlgn="auto">
              <a:lnSpc>
                <a:spcPct val="125000"/>
              </a:lnSpc>
              <a:spcBef>
                <a:spcPts val="0"/>
              </a:spcBef>
              <a:spcAft>
                <a:spcPts val="0"/>
              </a:spcAft>
              <a:buSzPct val="100000"/>
              <a:buFont typeface="Arial" pitchFamily="34"/>
              <a:tabLst/>
              <a:defRPr lang="en-US" b="0" i="0" u="none" strike="noStrike" cap="none" spc="100" baseline="0">
                <a:solidFill>
                  <a:srgbClr val="000000"/>
                </a:solidFill>
                <a:uFillTx/>
                <a:latin typeface="Tenorite "/>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id="{8A7BC08B-CE1B-7674-3313-7AD738E677BD}"/>
              </a:ext>
            </a:extLst>
          </p:cNvPr>
          <p:cNvSpPr txBox="1">
            <a:spLocks noGrp="1"/>
          </p:cNvSpPr>
          <p:nvPr>
            <p:ph type="dt" sz="half" idx="7"/>
          </p:nvPr>
        </p:nvSpPr>
        <p:spPr/>
        <p:txBody>
          <a:bodyPr/>
          <a:lstStyle>
            <a:lvl1pPr>
              <a:defRPr/>
            </a:lvl1pPr>
          </a:lstStyle>
          <a:p>
            <a:pPr lvl="0"/>
            <a:r>
              <a:rPr lang="en-US"/>
              <a:t>20XX</a:t>
            </a:r>
          </a:p>
        </p:txBody>
      </p:sp>
      <p:sp>
        <p:nvSpPr>
          <p:cNvPr id="7" name="Footer Placeholder 4">
            <a:extLst>
              <a:ext uri="{FF2B5EF4-FFF2-40B4-BE49-F238E27FC236}">
                <a16:creationId xmlns:a16="http://schemas.microsoft.com/office/drawing/2014/main" id="{88D6FDF4-DEE6-ECE2-25BA-AA510468AFAF}"/>
              </a:ext>
            </a:extLst>
          </p:cNvPr>
          <p:cNvSpPr txBox="1">
            <a:spLocks noGrp="1"/>
          </p:cNvSpPr>
          <p:nvPr>
            <p:ph type="ftr" sz="quarter" idx="9"/>
          </p:nvPr>
        </p:nvSpPr>
        <p:spPr/>
        <p:txBody>
          <a:bodyPr/>
          <a:lstStyle>
            <a:lvl1pPr>
              <a:defRPr/>
            </a:lvl1pPr>
          </a:lstStyle>
          <a:p>
            <a:pPr lvl="0"/>
            <a:r>
              <a:rPr lang="en-US"/>
              <a:t>Pitch deck</a:t>
            </a:r>
          </a:p>
        </p:txBody>
      </p:sp>
      <p:sp>
        <p:nvSpPr>
          <p:cNvPr id="8" name="Slide Number Placeholder 5">
            <a:extLst>
              <a:ext uri="{FF2B5EF4-FFF2-40B4-BE49-F238E27FC236}">
                <a16:creationId xmlns:a16="http://schemas.microsoft.com/office/drawing/2014/main" id="{F54E3777-00DB-8E29-D591-70C4061FA951}"/>
              </a:ext>
            </a:extLst>
          </p:cNvPr>
          <p:cNvSpPr txBox="1">
            <a:spLocks noGrp="1"/>
          </p:cNvSpPr>
          <p:nvPr>
            <p:ph type="sldNum" sz="quarter" idx="8"/>
          </p:nvPr>
        </p:nvSpPr>
        <p:spPr/>
        <p:txBody>
          <a:bodyPr/>
          <a:lstStyle>
            <a:lvl1pPr>
              <a:defRPr/>
            </a:lvl1pPr>
          </a:lstStyle>
          <a:p>
            <a:pPr lvl="0"/>
            <a:fld id="{CC7E0926-0A34-4D5F-91C9-D6C6441FF9BB}" type="slidenum">
              <a:t>‹#›</a:t>
            </a:fld>
            <a:endParaRPr lang="en-US"/>
          </a:p>
        </p:txBody>
      </p:sp>
    </p:spTree>
    <p:extLst>
      <p:ext uri="{BB962C8B-B14F-4D97-AF65-F5344CB8AC3E}">
        <p14:creationId xmlns:p14="http://schemas.microsoft.com/office/powerpoint/2010/main" val="3776570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A629BC4B-98AF-08D1-C5EB-F9D1C893262D}"/>
              </a:ext>
              <a:ext uri="{C183D7F6-B498-43B3-948B-1728B52AA6E4}">
                <adec:decorative xmlns:adec="http://schemas.microsoft.com/office/drawing/2017/decorative" val="1"/>
              </a:ext>
            </a:extLst>
          </p:cNvPr>
          <p:cNvSpPr/>
          <p:nvPr/>
        </p:nvSpPr>
        <p:spPr>
          <a:xfrm>
            <a:off x="0" y="0"/>
            <a:ext cx="12191996" cy="2170547"/>
          </a:xfrm>
          <a:prstGeom prst="rect">
            <a:avLst/>
          </a:prstGeom>
          <a:solidFill>
            <a:srgbClr val="D7E2E7">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Tenorite "/>
            </a:endParaRPr>
          </a:p>
        </p:txBody>
      </p:sp>
      <p:sp>
        <p:nvSpPr>
          <p:cNvPr id="3" name="Title 9">
            <a:extLst>
              <a:ext uri="{FF2B5EF4-FFF2-40B4-BE49-F238E27FC236}">
                <a16:creationId xmlns:a16="http://schemas.microsoft.com/office/drawing/2014/main" id="{4F7831DB-0946-CF0B-617D-3F09F92DAE50}"/>
              </a:ext>
            </a:extLst>
          </p:cNvPr>
          <p:cNvSpPr txBox="1">
            <a:spLocks noGrp="1"/>
          </p:cNvSpPr>
          <p:nvPr>
            <p:ph type="title"/>
          </p:nvPr>
        </p:nvSpPr>
        <p:spPr>
          <a:xfrm>
            <a:off x="838203" y="241538"/>
            <a:ext cx="10515600" cy="1215895"/>
          </a:xfrm>
          <a:prstGeom prst="rect">
            <a:avLst/>
          </a:prstGeom>
          <a:noFill/>
          <a:ln>
            <a:noFill/>
          </a:ln>
        </p:spPr>
        <p:txBody>
          <a:bodyPr vert="horz" wrap="square" lIns="91440" tIns="45720" rIns="91440" bIns="45720" anchor="b" anchorCtr="1" compatLnSpc="1">
            <a:noAutofit/>
          </a:bodyPr>
          <a:lstStyle>
            <a:lvl1pPr marL="0" marR="0" lvl="0" indent="0" algn="ctr" fontAlgn="auto">
              <a:spcBef>
                <a:spcPts val="0"/>
              </a:spcBef>
              <a:spcAft>
                <a:spcPts val="0"/>
              </a:spcAft>
              <a:tabLst/>
              <a:defRPr lang="en-US" sz="2400" b="0" i="0" u="none" strike="noStrike" cap="all" spc="100" baseline="0">
                <a:solidFill>
                  <a:srgbClr val="44546A"/>
                </a:solidFill>
                <a:uFillTx/>
                <a:latin typeface="Tenorite Bold"/>
              </a:defRPr>
            </a:lvl1pPr>
          </a:lstStyle>
          <a:p>
            <a:pPr lvl="0"/>
            <a:r>
              <a:rPr lang="en-US"/>
              <a:t>CLICK TO add title</a:t>
            </a:r>
          </a:p>
        </p:txBody>
      </p:sp>
      <p:sp>
        <p:nvSpPr>
          <p:cNvPr id="4" name="Content Placeholder 29">
            <a:extLst>
              <a:ext uri="{FF2B5EF4-FFF2-40B4-BE49-F238E27FC236}">
                <a16:creationId xmlns:a16="http://schemas.microsoft.com/office/drawing/2014/main" id="{52149484-90AE-422B-402C-859F72A74347}"/>
              </a:ext>
            </a:extLst>
          </p:cNvPr>
          <p:cNvSpPr txBox="1">
            <a:spLocks noGrp="1"/>
          </p:cNvSpPr>
          <p:nvPr>
            <p:ph sz="quarter" idx="4294967295"/>
          </p:nvPr>
        </p:nvSpPr>
        <p:spPr>
          <a:xfrm>
            <a:off x="859471" y="2674190"/>
            <a:ext cx="10494331" cy="3605835"/>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1400" b="0" i="0" u="none" strike="noStrike" cap="all" spc="0" baseline="0">
                <a:solidFill>
                  <a:srgbClr val="000000"/>
                </a:solidFill>
                <a:uFillTx/>
                <a:latin typeface="Tenorite "/>
              </a:defRPr>
            </a:lvl1pPr>
            <a:lvl2pPr marL="457200" marR="0" lvl="1" indent="0" fontAlgn="auto">
              <a:spcAft>
                <a:spcPts val="0"/>
              </a:spcAft>
              <a:buNone/>
              <a:tabLst/>
              <a:defRPr lang="en-US" b="0" i="0" u="none" strike="noStrike" cap="none" spc="0" baseline="0">
                <a:solidFill>
                  <a:srgbClr val="000000"/>
                </a:solidFill>
                <a:uFillTx/>
                <a:latin typeface="Tenorite "/>
              </a:defRPr>
            </a:lvl2pPr>
            <a:lvl3pPr marL="914400" marR="0" lvl="2" indent="0" fontAlgn="auto">
              <a:spcAft>
                <a:spcPts val="0"/>
              </a:spcAft>
              <a:buNone/>
              <a:tabLst/>
              <a:defRPr lang="en-US" b="0" i="0" u="none" strike="noStrike" cap="none" spc="0" baseline="0">
                <a:solidFill>
                  <a:srgbClr val="000000"/>
                </a:solidFill>
                <a:uFillTx/>
                <a:latin typeface="Tenorite "/>
              </a:defRPr>
            </a:lvl3pPr>
            <a:lvl4pPr marL="1371600" marR="0" lvl="3" indent="0" fontAlgn="auto">
              <a:spcAft>
                <a:spcPts val="0"/>
              </a:spcAft>
              <a:buNone/>
              <a:tabLst/>
              <a:defRPr lang="en-US" b="0" i="0" u="none" strike="noStrike" cap="none" spc="0" baseline="0">
                <a:solidFill>
                  <a:srgbClr val="000000"/>
                </a:solidFill>
                <a:uFillTx/>
                <a:latin typeface="Tenorite "/>
              </a:defRPr>
            </a:lvl4pPr>
            <a:lvl5pPr marL="1828800" marR="0" lvl="4" indent="0" fontAlgn="auto">
              <a:spcAft>
                <a:spcPts val="0"/>
              </a:spcAft>
              <a:buNone/>
              <a:tabLst/>
              <a:defRPr lang="en-US" b="0" i="0" u="none" strike="noStrike" cap="none" spc="0" baseline="0">
                <a:solidFill>
                  <a:srgbClr val="000000"/>
                </a:solidFill>
                <a:uFillTx/>
                <a:latin typeface="Tenorite "/>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Date Placeholder 2">
            <a:extLst>
              <a:ext uri="{FF2B5EF4-FFF2-40B4-BE49-F238E27FC236}">
                <a16:creationId xmlns:a16="http://schemas.microsoft.com/office/drawing/2014/main" id="{64228725-6048-0CAC-56DB-DF28F0750DA9}"/>
              </a:ext>
            </a:extLst>
          </p:cNvPr>
          <p:cNvSpPr txBox="1">
            <a:spLocks noGrp="1"/>
          </p:cNvSpPr>
          <p:nvPr>
            <p:ph type="dt" sz="half" idx="7"/>
          </p:nvPr>
        </p:nvSpPr>
        <p:spPr/>
        <p:txBody>
          <a:bodyPr/>
          <a:lstStyle>
            <a:lvl1pPr>
              <a:defRPr/>
            </a:lvl1pPr>
          </a:lstStyle>
          <a:p>
            <a:pPr lvl="0"/>
            <a:r>
              <a:rPr lang="en-US"/>
              <a:t>20XX</a:t>
            </a:r>
          </a:p>
        </p:txBody>
      </p:sp>
      <p:sp>
        <p:nvSpPr>
          <p:cNvPr id="6" name="Footer Placeholder 3">
            <a:extLst>
              <a:ext uri="{FF2B5EF4-FFF2-40B4-BE49-F238E27FC236}">
                <a16:creationId xmlns:a16="http://schemas.microsoft.com/office/drawing/2014/main" id="{B11FEBBE-FF32-7495-8E1E-58422BF8E730}"/>
              </a:ext>
            </a:extLst>
          </p:cNvPr>
          <p:cNvSpPr txBox="1">
            <a:spLocks noGrp="1"/>
          </p:cNvSpPr>
          <p:nvPr>
            <p:ph type="ftr" sz="quarter" idx="9"/>
          </p:nvPr>
        </p:nvSpPr>
        <p:spPr/>
        <p:txBody>
          <a:bodyPr/>
          <a:lstStyle>
            <a:lvl1pPr>
              <a:defRPr/>
            </a:lvl1pPr>
          </a:lstStyle>
          <a:p>
            <a:pPr lvl="0"/>
            <a:r>
              <a:rPr lang="en-US"/>
              <a:t>Pitch deck</a:t>
            </a:r>
          </a:p>
        </p:txBody>
      </p:sp>
      <p:sp>
        <p:nvSpPr>
          <p:cNvPr id="7" name="Slide Number Placeholder 4">
            <a:extLst>
              <a:ext uri="{FF2B5EF4-FFF2-40B4-BE49-F238E27FC236}">
                <a16:creationId xmlns:a16="http://schemas.microsoft.com/office/drawing/2014/main" id="{F992C69B-20C8-FC60-C67A-96F220958AE8}"/>
              </a:ext>
            </a:extLst>
          </p:cNvPr>
          <p:cNvSpPr txBox="1">
            <a:spLocks noGrp="1"/>
          </p:cNvSpPr>
          <p:nvPr>
            <p:ph type="sldNum" sz="quarter" idx="8"/>
          </p:nvPr>
        </p:nvSpPr>
        <p:spPr/>
        <p:txBody>
          <a:bodyPr/>
          <a:lstStyle>
            <a:lvl1pPr>
              <a:defRPr/>
            </a:lvl1pPr>
          </a:lstStyle>
          <a:p>
            <a:pPr lvl="0"/>
            <a:fld id="{C2A036F1-98D0-4B79-8E33-FF4479590E9B}" type="slidenum">
              <a:t>‹#›</a:t>
            </a:fld>
            <a:endParaRPr lang="en-US"/>
          </a:p>
        </p:txBody>
      </p:sp>
    </p:spTree>
    <p:extLst>
      <p:ext uri="{BB962C8B-B14F-4D97-AF65-F5344CB8AC3E}">
        <p14:creationId xmlns:p14="http://schemas.microsoft.com/office/powerpoint/2010/main" val="1555098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hank you 2">
    <p:bg>
      <p:bgPr>
        <a:solidFill>
          <a:srgbClr val="9ACF21">
            <a:alpha val="1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CDD75-F7E7-B111-5F16-962AE50ECAF9}"/>
              </a:ext>
            </a:extLst>
          </p:cNvPr>
          <p:cNvSpPr txBox="1">
            <a:spLocks noGrp="1"/>
          </p:cNvSpPr>
          <p:nvPr>
            <p:ph type="title"/>
          </p:nvPr>
        </p:nvSpPr>
        <p:spPr>
          <a:xfrm>
            <a:off x="1130061" y="1541394"/>
            <a:ext cx="4442603" cy="2124827"/>
          </a:xfrm>
          <a:prstGeom prst="rect">
            <a:avLst/>
          </a:prstGeom>
          <a:noFill/>
          <a:ln w="28575">
            <a:solidFill>
              <a:srgbClr val="000000"/>
            </a:solidFill>
            <a:prstDash val="solid"/>
          </a:ln>
        </p:spPr>
        <p:txBody>
          <a:bodyPr vert="horz" wrap="square" lIns="91440" tIns="45720" rIns="91440" bIns="45720" anchor="ctr" anchorCtr="1" compatLnSpc="1">
            <a:noAutofit/>
          </a:bodyPr>
          <a:lstStyle>
            <a:lvl1pPr marL="0" marR="0" lvl="0" indent="0" algn="ctr" fontAlgn="auto">
              <a:spcBef>
                <a:spcPts val="0"/>
              </a:spcBef>
              <a:spcAft>
                <a:spcPts val="0"/>
              </a:spcAft>
              <a:tabLst/>
              <a:defRPr lang="en-US" sz="2400" b="0" i="0" u="none" strike="noStrike" cap="all" spc="100" baseline="0">
                <a:solidFill>
                  <a:srgbClr val="000000"/>
                </a:solidFill>
                <a:uFillTx/>
                <a:latin typeface="Tenorite Bold"/>
              </a:defRPr>
            </a:lvl1pPr>
          </a:lstStyle>
          <a:p>
            <a:pPr lvl="0"/>
            <a:r>
              <a:rPr lang="en-US"/>
              <a:t>Add title</a:t>
            </a:r>
          </a:p>
        </p:txBody>
      </p:sp>
      <p:sp>
        <p:nvSpPr>
          <p:cNvPr id="3" name="Text Placeholder 10">
            <a:extLst>
              <a:ext uri="{FF2B5EF4-FFF2-40B4-BE49-F238E27FC236}">
                <a16:creationId xmlns:a16="http://schemas.microsoft.com/office/drawing/2014/main" id="{E9EE0BCD-A5C4-6802-33AA-4478AED434B0}"/>
              </a:ext>
            </a:extLst>
          </p:cNvPr>
          <p:cNvSpPr txBox="1">
            <a:spLocks noGrp="1"/>
          </p:cNvSpPr>
          <p:nvPr>
            <p:ph type="body" sz="quarter" idx="4294967295"/>
          </p:nvPr>
        </p:nvSpPr>
        <p:spPr>
          <a:xfrm>
            <a:off x="1130061" y="3984424"/>
            <a:ext cx="4442603" cy="2424997"/>
          </a:xfrm>
          <a:prstGeom prst="rect">
            <a:avLst/>
          </a:prstGeom>
          <a:noFill/>
          <a:ln>
            <a:noFill/>
          </a:ln>
        </p:spPr>
        <p:txBody>
          <a:bodyPr vert="horz" wrap="square" lIns="91440" tIns="45720" rIns="91440" bIns="45720" anchor="t" anchorCtr="1" compatLnSpc="1">
            <a:noAutofit/>
          </a:bodyPr>
          <a:lstStyle>
            <a:lvl1pPr marL="0" marR="0" lvl="0" indent="0" algn="ctr" fontAlgn="auto">
              <a:lnSpc>
                <a:spcPct val="125000"/>
              </a:lnSpc>
              <a:spcBef>
                <a:spcPts val="0"/>
              </a:spcBef>
              <a:spcAft>
                <a:spcPts val="600"/>
              </a:spcAft>
              <a:buNone/>
              <a:tabLst/>
              <a:defRPr lang="en-US" sz="1800" b="0" i="0" u="none" strike="noStrike" cap="none" spc="100" baseline="0">
                <a:solidFill>
                  <a:srgbClr val="000000"/>
                </a:solidFill>
                <a:uFillTx/>
                <a:latin typeface="Tenorite "/>
              </a:defRPr>
            </a:lvl1pPr>
          </a:lstStyle>
          <a:p>
            <a:pPr lvl="0"/>
            <a:r>
              <a:rPr lang="en-US"/>
              <a:t>Click to add text</a:t>
            </a:r>
          </a:p>
        </p:txBody>
      </p:sp>
      <p:sp>
        <p:nvSpPr>
          <p:cNvPr id="4" name="Picture Placeholder 8">
            <a:extLst>
              <a:ext uri="{FF2B5EF4-FFF2-40B4-BE49-F238E27FC236}">
                <a16:creationId xmlns:a16="http://schemas.microsoft.com/office/drawing/2014/main" id="{215CD455-9991-5FAA-C70D-2FEFEF25E112}"/>
              </a:ext>
            </a:extLst>
          </p:cNvPr>
          <p:cNvSpPr txBox="1">
            <a:spLocks noGrp="1"/>
          </p:cNvSpPr>
          <p:nvPr>
            <p:ph type="pic" sz="quarter" idx="4294967295"/>
          </p:nvPr>
        </p:nvSpPr>
        <p:spPr>
          <a:xfrm>
            <a:off x="6771735" y="0"/>
            <a:ext cx="5420261" cy="6858000"/>
          </a:xfrm>
          <a:prstGeom prst="rect">
            <a:avLst/>
          </a:prstGeom>
          <a:no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b="0" i="0" u="none" strike="noStrike" cap="none" spc="0" baseline="0">
                <a:solidFill>
                  <a:srgbClr val="000000"/>
                </a:solidFill>
                <a:uFillTx/>
                <a:latin typeface="Tenorite "/>
              </a:defRPr>
            </a:lvl1pPr>
          </a:lstStyle>
          <a:p>
            <a:pPr lvl="0"/>
            <a:r>
              <a:rPr lang="en-US"/>
              <a:t>Click to add photo</a:t>
            </a:r>
          </a:p>
        </p:txBody>
      </p:sp>
    </p:spTree>
    <p:extLst>
      <p:ext uri="{BB962C8B-B14F-4D97-AF65-F5344CB8AC3E}">
        <p14:creationId xmlns:p14="http://schemas.microsoft.com/office/powerpoint/2010/main" val="1135830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genda ">
    <p:bg>
      <p:bgPr>
        <a:solidFill>
          <a:srgbClr val="9ACF21">
            <a:alpha val="10000"/>
          </a:srgbClr>
        </a:solidFill>
        <a:effectLst/>
      </p:bgPr>
    </p:bg>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DCFD64C0-1D38-37F6-90C6-F0BFA549ACE5}"/>
              </a:ext>
            </a:extLst>
          </p:cNvPr>
          <p:cNvSpPr txBox="1">
            <a:spLocks noGrp="1"/>
          </p:cNvSpPr>
          <p:nvPr>
            <p:ph type="pic" sz="quarter" idx="4294967295"/>
          </p:nvPr>
        </p:nvSpPr>
        <p:spPr>
          <a:xfrm>
            <a:off x="0" y="0"/>
            <a:ext cx="6772275" cy="6858000"/>
          </a:xfrm>
          <a:prstGeom prst="rect">
            <a:avLst/>
          </a:prstGeom>
          <a:solidFill>
            <a:srgbClr val="AABE83"/>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b="0" i="0" u="none" strike="noStrike" cap="none" spc="0" baseline="0">
                <a:solidFill>
                  <a:srgbClr val="000000"/>
                </a:solidFill>
                <a:uFillTx/>
                <a:latin typeface="Tenorite "/>
              </a:defRPr>
            </a:lvl1pPr>
          </a:lstStyle>
          <a:p>
            <a:pPr lvl="0"/>
            <a:r>
              <a:rPr lang="en-US"/>
              <a:t>Click to add photo</a:t>
            </a:r>
          </a:p>
        </p:txBody>
      </p:sp>
      <p:sp>
        <p:nvSpPr>
          <p:cNvPr id="3" name="Title 1">
            <a:extLst>
              <a:ext uri="{FF2B5EF4-FFF2-40B4-BE49-F238E27FC236}">
                <a16:creationId xmlns:a16="http://schemas.microsoft.com/office/drawing/2014/main" id="{A8E6EB81-2117-5866-65A4-ABF97EF5FF45}"/>
              </a:ext>
            </a:extLst>
          </p:cNvPr>
          <p:cNvSpPr txBox="1">
            <a:spLocks noGrp="1"/>
          </p:cNvSpPr>
          <p:nvPr>
            <p:ph type="title"/>
          </p:nvPr>
        </p:nvSpPr>
        <p:spPr>
          <a:xfrm>
            <a:off x="1224747" y="2365059"/>
            <a:ext cx="4377397" cy="2160644"/>
          </a:xfrm>
          <a:prstGeom prst="rect">
            <a:avLst/>
          </a:prstGeom>
          <a:gradFill>
            <a:gsLst>
              <a:gs pos="0">
                <a:srgbClr val="FBFDFE">
                  <a:alpha val="0"/>
                </a:srgbClr>
              </a:gs>
              <a:gs pos="100000">
                <a:srgbClr val="9ACF21">
                  <a:alpha val="10000"/>
                </a:srgbClr>
              </a:gs>
            </a:gsLst>
            <a:lin ang="0"/>
          </a:gradFill>
          <a:ln w="28575">
            <a:solidFill>
              <a:srgbClr val="FFFFFF"/>
            </a:solidFill>
            <a:prstDash val="solid"/>
          </a:ln>
        </p:spPr>
        <p:txBody>
          <a:bodyPr vert="horz" wrap="square" lIns="91440" tIns="45720" rIns="91440" bIns="45720" anchor="ctr" anchorCtr="1" compatLnSpc="1">
            <a:noAutofit/>
          </a:bodyPr>
          <a:lstStyle>
            <a:lvl1pPr marL="0" marR="0" lvl="0" indent="0" algn="ctr" fontAlgn="auto">
              <a:spcBef>
                <a:spcPts val="0"/>
              </a:spcBef>
              <a:spcAft>
                <a:spcPts val="0"/>
              </a:spcAft>
              <a:tabLst/>
              <a:defRPr lang="en-US" sz="2400" b="0" i="0" u="none" strike="noStrike" cap="all" spc="100" baseline="0">
                <a:solidFill>
                  <a:srgbClr val="FFFFFF"/>
                </a:solidFill>
                <a:uFillTx/>
                <a:latin typeface="Tenorite Bold"/>
              </a:defRPr>
            </a:lvl1pPr>
          </a:lstStyle>
          <a:p>
            <a:pPr lvl="0"/>
            <a:r>
              <a:rPr lang="en-US"/>
              <a:t>Add title</a:t>
            </a:r>
          </a:p>
        </p:txBody>
      </p:sp>
      <p:sp>
        <p:nvSpPr>
          <p:cNvPr id="4" name="Text Placeholder 11">
            <a:extLst>
              <a:ext uri="{FF2B5EF4-FFF2-40B4-BE49-F238E27FC236}">
                <a16:creationId xmlns:a16="http://schemas.microsoft.com/office/drawing/2014/main" id="{69C5CB35-19A9-F8C9-C90B-7AC332682021}"/>
              </a:ext>
            </a:extLst>
          </p:cNvPr>
          <p:cNvSpPr txBox="1">
            <a:spLocks noGrp="1"/>
          </p:cNvSpPr>
          <p:nvPr>
            <p:ph type="body" sz="quarter" idx="4294967295"/>
          </p:nvPr>
        </p:nvSpPr>
        <p:spPr>
          <a:xfrm>
            <a:off x="3427893" y="0"/>
            <a:ext cx="3344381" cy="6858000"/>
          </a:xfrm>
          <a:prstGeom prst="rect">
            <a:avLst/>
          </a:prstGeom>
          <a:solidFill>
            <a:srgbClr val="9ACF21">
              <a:alpha val="10000"/>
            </a:srgbClr>
          </a:solidFill>
          <a:ln>
            <a:noFill/>
          </a:ln>
        </p:spPr>
        <p:txBody>
          <a:bodyPr vert="horz" wrap="square" lIns="91440" tIns="45720" rIns="91440" bIns="45720" anchor="t" anchorCtr="0" compatLnSpc="1">
            <a:noAutofit/>
          </a:bodyPr>
          <a:lstStyle>
            <a:lvl1pPr marL="0" marR="0" lvl="0" indent="0" fontAlgn="auto">
              <a:spcAft>
                <a:spcPts val="0"/>
              </a:spcAft>
              <a:buNone/>
              <a:tabLst/>
              <a:defRPr lang="en-US" b="0" i="0" u="none" strike="noStrike" cap="none" spc="0" baseline="0">
                <a:solidFill>
                  <a:srgbClr val="000000"/>
                </a:solidFill>
                <a:uFillTx/>
                <a:latin typeface="Tenorite "/>
              </a:defRPr>
            </a:lvl1pPr>
          </a:lstStyle>
          <a:p>
            <a:pPr lvl="0"/>
            <a:r>
              <a:rPr lang="en-US"/>
              <a:t>Blank</a:t>
            </a:r>
          </a:p>
        </p:txBody>
      </p:sp>
      <p:sp>
        <p:nvSpPr>
          <p:cNvPr id="5" name="Text Placeholder 5">
            <a:extLst>
              <a:ext uri="{FF2B5EF4-FFF2-40B4-BE49-F238E27FC236}">
                <a16:creationId xmlns:a16="http://schemas.microsoft.com/office/drawing/2014/main" id="{B0D21C77-79E4-75D7-74FB-DF0B13790030}"/>
              </a:ext>
            </a:extLst>
          </p:cNvPr>
          <p:cNvSpPr txBox="1">
            <a:spLocks noGrp="1"/>
          </p:cNvSpPr>
          <p:nvPr>
            <p:ph type="body" sz="quarter" idx="4294967295"/>
          </p:nvPr>
        </p:nvSpPr>
        <p:spPr>
          <a:xfrm>
            <a:off x="7835895" y="2071692"/>
            <a:ext cx="3773491" cy="2732090"/>
          </a:xfrm>
          <a:prstGeom prst="rect">
            <a:avLst/>
          </a:prstGeom>
          <a:noFill/>
          <a:ln>
            <a:noFill/>
          </a:ln>
        </p:spPr>
        <p:txBody>
          <a:bodyPr vert="horz" wrap="square" lIns="91440" tIns="45720" rIns="91440" bIns="45720" anchor="ctr" anchorCtr="0" compatLnSpc="1">
            <a:noAutofit/>
          </a:bodyPr>
          <a:lstStyle>
            <a:lvl1pPr marL="0" marR="0" lvl="0" indent="0" fontAlgn="auto">
              <a:lnSpc>
                <a:spcPct val="125000"/>
              </a:lnSpc>
              <a:spcBef>
                <a:spcPts val="0"/>
              </a:spcBef>
              <a:spcAft>
                <a:spcPts val="600"/>
              </a:spcAft>
              <a:buNone/>
              <a:tabLst/>
              <a:defRPr lang="en-US" sz="1800" b="0" i="0" u="none" strike="noStrike" cap="none" spc="100" baseline="0">
                <a:solidFill>
                  <a:srgbClr val="000000"/>
                </a:solidFill>
                <a:uFillTx/>
                <a:latin typeface="Tenorite "/>
              </a:defRPr>
            </a:lvl1pPr>
            <a:lvl2pPr marL="457200" marR="0" lvl="1" indent="0" fontAlgn="auto">
              <a:lnSpc>
                <a:spcPct val="125000"/>
              </a:lnSpc>
              <a:spcBef>
                <a:spcPts val="0"/>
              </a:spcBef>
              <a:spcAft>
                <a:spcPts val="600"/>
              </a:spcAft>
              <a:buNone/>
              <a:tabLst/>
              <a:defRPr lang="en-US" sz="1800" b="0" i="0" u="none" strike="noStrike" cap="none" spc="100" baseline="0">
                <a:solidFill>
                  <a:srgbClr val="000000"/>
                </a:solidFill>
                <a:uFillTx/>
                <a:latin typeface="Tenorite "/>
              </a:defRPr>
            </a:lvl2pPr>
            <a:lvl3pPr marL="914400" marR="0" lvl="2" indent="0" fontAlgn="auto">
              <a:lnSpc>
                <a:spcPct val="125000"/>
              </a:lnSpc>
              <a:spcBef>
                <a:spcPts val="0"/>
              </a:spcBef>
              <a:spcAft>
                <a:spcPts val="600"/>
              </a:spcAft>
              <a:buNone/>
              <a:tabLst/>
              <a:defRPr lang="en-US" sz="1800" b="0" i="0" u="none" strike="noStrike" cap="none" spc="100" baseline="0">
                <a:solidFill>
                  <a:srgbClr val="000000"/>
                </a:solidFill>
                <a:uFillTx/>
                <a:latin typeface="Tenorite "/>
              </a:defRPr>
            </a:lvl3pPr>
            <a:lvl4pPr marL="1371600" marR="0" lvl="3" indent="0" fontAlgn="auto">
              <a:lnSpc>
                <a:spcPct val="125000"/>
              </a:lnSpc>
              <a:spcBef>
                <a:spcPts val="0"/>
              </a:spcBef>
              <a:spcAft>
                <a:spcPts val="600"/>
              </a:spcAft>
              <a:buNone/>
              <a:tabLst/>
              <a:defRPr lang="en-US" b="0" i="0" u="none" strike="noStrike" cap="none" spc="100" baseline="0">
                <a:solidFill>
                  <a:srgbClr val="000000"/>
                </a:solidFill>
                <a:uFillTx/>
                <a:latin typeface="Tenorite "/>
              </a:defRPr>
            </a:lvl4pPr>
            <a:lvl5pPr marL="1828800" marR="0" lvl="4" indent="0" fontAlgn="auto">
              <a:lnSpc>
                <a:spcPct val="125000"/>
              </a:lnSpc>
              <a:spcBef>
                <a:spcPts val="0"/>
              </a:spcBef>
              <a:spcAft>
                <a:spcPts val="600"/>
              </a:spcAft>
              <a:buNone/>
              <a:tabLst/>
              <a:defRPr lang="en-US" b="0" i="0" u="none" strike="noStrike" cap="none" spc="100" baseline="0">
                <a:solidFill>
                  <a:srgbClr val="000000"/>
                </a:solidFill>
                <a:uFillTx/>
                <a:latin typeface="Tenorite "/>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id="{64967E45-736E-C573-7E91-3BD088FA8D24}"/>
              </a:ext>
            </a:extLst>
          </p:cNvPr>
          <p:cNvSpPr txBox="1">
            <a:spLocks noGrp="1"/>
          </p:cNvSpPr>
          <p:nvPr>
            <p:ph type="dt" sz="half" idx="7"/>
          </p:nvPr>
        </p:nvSpPr>
        <p:spPr>
          <a:xfrm>
            <a:off x="838203" y="6356351"/>
            <a:ext cx="1590671" cy="365129"/>
          </a:xfrm>
        </p:spPr>
        <p:txBody>
          <a:bodyPr/>
          <a:lstStyle>
            <a:lvl1pPr>
              <a:defRPr>
                <a:solidFill>
                  <a:srgbClr val="FFFFFF"/>
                </a:solidFill>
                <a:effectLst>
                  <a:outerShdw dist="38096" dir="2700000">
                    <a:srgbClr val="000000"/>
                  </a:outerShdw>
                </a:effectLst>
              </a:defRPr>
            </a:lvl1pPr>
          </a:lstStyle>
          <a:p>
            <a:pPr lvl="0"/>
            <a:r>
              <a:rPr lang="en-US"/>
              <a:t>20XX</a:t>
            </a:r>
          </a:p>
        </p:txBody>
      </p:sp>
      <p:sp>
        <p:nvSpPr>
          <p:cNvPr id="7" name="Footer Placeholder 4">
            <a:extLst>
              <a:ext uri="{FF2B5EF4-FFF2-40B4-BE49-F238E27FC236}">
                <a16:creationId xmlns:a16="http://schemas.microsoft.com/office/drawing/2014/main" id="{AEF152B8-2200-86DF-C620-4DF13893BD8B}"/>
              </a:ext>
            </a:extLst>
          </p:cNvPr>
          <p:cNvSpPr txBox="1">
            <a:spLocks noGrp="1"/>
          </p:cNvSpPr>
          <p:nvPr>
            <p:ph type="ftr" sz="quarter" idx="9"/>
          </p:nvPr>
        </p:nvSpPr>
        <p:spPr>
          <a:xfrm>
            <a:off x="6473604" y="6356351"/>
            <a:ext cx="2743200" cy="365129"/>
          </a:xfrm>
        </p:spPr>
        <p:txBody>
          <a:bodyPr/>
          <a:lstStyle>
            <a:lvl1pPr>
              <a:defRPr/>
            </a:lvl1pPr>
          </a:lstStyle>
          <a:p>
            <a:pPr lvl="0"/>
            <a:r>
              <a:rPr lang="en-US"/>
              <a:t>Pitch deck</a:t>
            </a:r>
          </a:p>
        </p:txBody>
      </p:sp>
      <p:sp>
        <p:nvSpPr>
          <p:cNvPr id="8" name="Slide Number Placeholder 5">
            <a:extLst>
              <a:ext uri="{FF2B5EF4-FFF2-40B4-BE49-F238E27FC236}">
                <a16:creationId xmlns:a16="http://schemas.microsoft.com/office/drawing/2014/main" id="{13DE2A89-17CB-8B82-0E87-EAD59219BDA9}"/>
              </a:ext>
            </a:extLst>
          </p:cNvPr>
          <p:cNvSpPr txBox="1">
            <a:spLocks noGrp="1"/>
          </p:cNvSpPr>
          <p:nvPr>
            <p:ph type="sldNum" sz="quarter" idx="8"/>
          </p:nvPr>
        </p:nvSpPr>
        <p:spPr>
          <a:xfrm>
            <a:off x="9791696" y="6356351"/>
            <a:ext cx="1562096" cy="365129"/>
          </a:xfrm>
        </p:spPr>
        <p:txBody>
          <a:bodyPr/>
          <a:lstStyle>
            <a:lvl1pPr>
              <a:defRPr/>
            </a:lvl1pPr>
          </a:lstStyle>
          <a:p>
            <a:pPr lvl="0"/>
            <a:fld id="{88849A87-952E-4017-8FAF-DF5C45E1EC10}" type="slidenum">
              <a:t>‹#›</a:t>
            </a:fld>
            <a:endParaRPr lang="en-US"/>
          </a:p>
        </p:txBody>
      </p:sp>
    </p:spTree>
    <p:extLst>
      <p:ext uri="{BB962C8B-B14F-4D97-AF65-F5344CB8AC3E}">
        <p14:creationId xmlns:p14="http://schemas.microsoft.com/office/powerpoint/2010/main" val="817993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vider Slide 2">
    <p:bg>
      <p:bgPr>
        <a:solidFill>
          <a:srgbClr val="354022"/>
        </a:solidFill>
        <a:effectLst/>
      </p:bgPr>
    </p:bg>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F3A67391-CF87-11A1-3E45-09B453644B55}"/>
              </a:ext>
            </a:extLst>
          </p:cNvPr>
          <p:cNvSpPr txBox="1">
            <a:spLocks noGrp="1"/>
          </p:cNvSpPr>
          <p:nvPr>
            <p:ph type="pic" sz="quarter" idx="4294967295"/>
          </p:nvPr>
        </p:nvSpPr>
        <p:spPr>
          <a:xfrm>
            <a:off x="0" y="0"/>
            <a:ext cx="12191996" cy="6858000"/>
          </a:xfrm>
          <a:prstGeom prst="rect">
            <a:avLst/>
          </a:prstGeom>
          <a:no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b="0" i="0" u="none" strike="noStrike" cap="none" spc="0" baseline="0">
                <a:solidFill>
                  <a:srgbClr val="FFFFFF"/>
                </a:solidFill>
                <a:uFillTx/>
                <a:latin typeface="Tenorite "/>
              </a:defRPr>
            </a:lvl1pPr>
          </a:lstStyle>
          <a:p>
            <a:pPr lvl="0"/>
            <a:r>
              <a:rPr lang="en-US"/>
              <a:t>Click to add photo</a:t>
            </a:r>
          </a:p>
        </p:txBody>
      </p:sp>
      <p:sp>
        <p:nvSpPr>
          <p:cNvPr id="3" name="Title 1">
            <a:extLst>
              <a:ext uri="{FF2B5EF4-FFF2-40B4-BE49-F238E27FC236}">
                <a16:creationId xmlns:a16="http://schemas.microsoft.com/office/drawing/2014/main" id="{34305919-6419-73C2-75FC-7F42B075A772}"/>
              </a:ext>
            </a:extLst>
          </p:cNvPr>
          <p:cNvSpPr txBox="1">
            <a:spLocks noGrp="1"/>
          </p:cNvSpPr>
          <p:nvPr>
            <p:ph type="title"/>
          </p:nvPr>
        </p:nvSpPr>
        <p:spPr>
          <a:xfrm>
            <a:off x="1199912" y="2335194"/>
            <a:ext cx="9792181" cy="2187619"/>
          </a:xfrm>
          <a:prstGeom prst="rect">
            <a:avLst/>
          </a:prstGeom>
          <a:noFill/>
          <a:ln w="38103">
            <a:solidFill>
              <a:srgbClr val="9ACF21"/>
            </a:solidFill>
            <a:prstDash val="solid"/>
          </a:ln>
        </p:spPr>
        <p:txBody>
          <a:bodyPr vert="horz" wrap="square" lIns="914400" tIns="182880" rIns="914400" bIns="45720" anchor="ctr" anchorCtr="1" compatLnSpc="1">
            <a:noAutofit/>
          </a:bodyPr>
          <a:lstStyle>
            <a:lvl1pPr marL="0" marR="0" lvl="0" indent="0" algn="ctr" fontAlgn="auto">
              <a:spcBef>
                <a:spcPts val="0"/>
              </a:spcBef>
              <a:spcAft>
                <a:spcPts val="0"/>
              </a:spcAft>
              <a:tabLst/>
              <a:defRPr lang="en-US" sz="5400" b="1" i="0" u="none" strike="noStrike" cap="all" spc="100" baseline="0">
                <a:solidFill>
                  <a:srgbClr val="9ACF21"/>
                </a:solidFill>
                <a:uFillTx/>
                <a:latin typeface="Tenorite Bold"/>
              </a:defRPr>
            </a:lvl1pPr>
          </a:lstStyle>
          <a:p>
            <a:pPr lvl="0"/>
            <a:r>
              <a:rPr lang="en-US"/>
              <a:t>Click to add title</a:t>
            </a:r>
          </a:p>
        </p:txBody>
      </p:sp>
    </p:spTree>
    <p:extLst>
      <p:ext uri="{BB962C8B-B14F-4D97-AF65-F5344CB8AC3E}">
        <p14:creationId xmlns:p14="http://schemas.microsoft.com/office/powerpoint/2010/main" val="381456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Title">
    <p:bg>
      <p:bgPr>
        <a:solidFill>
          <a:srgbClr val="9ACF21">
            <a:alpha val="10000"/>
          </a:srgbClr>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F314BEF-8BAD-EB29-8D20-345EBFA9C870}"/>
              </a:ext>
              <a:ext uri="{C183D7F6-B498-43B3-948B-1728B52AA6E4}">
                <adec:decorative xmlns:adec="http://schemas.microsoft.com/office/drawing/2017/decorative" val="1"/>
              </a:ext>
            </a:extLst>
          </p:cNvPr>
          <p:cNvSpPr/>
          <p:nvPr/>
        </p:nvSpPr>
        <p:spPr>
          <a:xfrm>
            <a:off x="-20317" y="-7086"/>
            <a:ext cx="12212324" cy="6858000"/>
          </a:xfrm>
          <a:prstGeom prst="rect">
            <a:avLst/>
          </a:prstGeom>
          <a:solidFill>
            <a:srgbClr val="9ACF21">
              <a:alpha val="1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Tenorite "/>
            </a:endParaRPr>
          </a:p>
        </p:txBody>
      </p:sp>
      <p:sp>
        <p:nvSpPr>
          <p:cNvPr id="3" name="Title 1">
            <a:extLst>
              <a:ext uri="{FF2B5EF4-FFF2-40B4-BE49-F238E27FC236}">
                <a16:creationId xmlns:a16="http://schemas.microsoft.com/office/drawing/2014/main" id="{F338AEEA-65EF-F800-524A-5D8B776DF04D}"/>
              </a:ext>
            </a:extLst>
          </p:cNvPr>
          <p:cNvSpPr txBox="1">
            <a:spLocks noGrp="1"/>
          </p:cNvSpPr>
          <p:nvPr>
            <p:ph type="title"/>
          </p:nvPr>
        </p:nvSpPr>
        <p:spPr>
          <a:xfrm>
            <a:off x="1250067" y="2372813"/>
            <a:ext cx="4352077" cy="2129738"/>
          </a:xfrm>
          <a:prstGeom prst="rect">
            <a:avLst/>
          </a:prstGeom>
          <a:noFill/>
          <a:ln w="28575">
            <a:solidFill>
              <a:srgbClr val="354022"/>
            </a:solidFill>
            <a:prstDash val="solid"/>
          </a:ln>
        </p:spPr>
        <p:txBody>
          <a:bodyPr vert="horz" wrap="square" lIns="91440" tIns="45720" rIns="91440" bIns="45720" anchor="ctr" anchorCtr="1" compatLnSpc="1">
            <a:noAutofit/>
          </a:bodyPr>
          <a:lstStyle>
            <a:lvl1pPr marL="0" marR="0" lvl="0" indent="0" algn="ctr" fontAlgn="auto">
              <a:spcBef>
                <a:spcPts val="0"/>
              </a:spcBef>
              <a:spcAft>
                <a:spcPts val="0"/>
              </a:spcAft>
              <a:tabLst/>
              <a:defRPr lang="en-US" sz="2400" b="0" i="0" u="none" strike="noStrike" cap="all" spc="100" baseline="0">
                <a:solidFill>
                  <a:srgbClr val="354022"/>
                </a:solidFill>
                <a:uFillTx/>
                <a:latin typeface="Tenorite Bold"/>
              </a:defRPr>
            </a:lvl1pPr>
          </a:lstStyle>
          <a:p>
            <a:pPr lvl="0"/>
            <a:r>
              <a:rPr lang="en-US"/>
              <a:t>Add title</a:t>
            </a:r>
          </a:p>
        </p:txBody>
      </p:sp>
      <p:sp>
        <p:nvSpPr>
          <p:cNvPr id="4" name="Picture Placeholder 8">
            <a:extLst>
              <a:ext uri="{FF2B5EF4-FFF2-40B4-BE49-F238E27FC236}">
                <a16:creationId xmlns:a16="http://schemas.microsoft.com/office/drawing/2014/main" id="{ED9BF5DB-3E81-4A5E-D856-E07C50EAAF87}"/>
              </a:ext>
            </a:extLst>
          </p:cNvPr>
          <p:cNvSpPr txBox="1">
            <a:spLocks noGrp="1"/>
          </p:cNvSpPr>
          <p:nvPr>
            <p:ph type="pic" sz="quarter" idx="4294967295"/>
          </p:nvPr>
        </p:nvSpPr>
        <p:spPr>
          <a:xfrm>
            <a:off x="6789484" y="0"/>
            <a:ext cx="5394960" cy="6858000"/>
          </a:xfrm>
          <a:prstGeom prst="rect">
            <a:avLst/>
          </a:prstGeom>
          <a:no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b="0" i="0" u="none" strike="noStrike" cap="none" spc="0" baseline="0">
                <a:solidFill>
                  <a:srgbClr val="000000"/>
                </a:solidFill>
                <a:uFillTx/>
                <a:latin typeface="Tenorite "/>
              </a:defRPr>
            </a:lvl1pPr>
          </a:lstStyle>
          <a:p>
            <a:pPr lvl="0"/>
            <a:r>
              <a:rPr lang="en-US"/>
              <a:t>Click to add photo</a:t>
            </a:r>
          </a:p>
        </p:txBody>
      </p:sp>
      <p:sp>
        <p:nvSpPr>
          <p:cNvPr id="5" name="Date Placeholder 2">
            <a:extLst>
              <a:ext uri="{FF2B5EF4-FFF2-40B4-BE49-F238E27FC236}">
                <a16:creationId xmlns:a16="http://schemas.microsoft.com/office/drawing/2014/main" id="{28062F62-1985-0234-DC0F-9C4F766DA5D8}"/>
              </a:ext>
            </a:extLst>
          </p:cNvPr>
          <p:cNvSpPr txBox="1">
            <a:spLocks noGrp="1"/>
          </p:cNvSpPr>
          <p:nvPr>
            <p:ph type="dt" sz="half" idx="7"/>
          </p:nvPr>
        </p:nvSpPr>
        <p:spPr/>
        <p:txBody>
          <a:bodyPr/>
          <a:lstStyle>
            <a:lvl1pPr>
              <a:defRPr/>
            </a:lvl1pPr>
          </a:lstStyle>
          <a:p>
            <a:pPr lvl="0"/>
            <a:r>
              <a:rPr lang="en-US"/>
              <a:t>20XX</a:t>
            </a:r>
          </a:p>
        </p:txBody>
      </p:sp>
      <p:sp>
        <p:nvSpPr>
          <p:cNvPr id="6" name="Footer Placeholder 4">
            <a:extLst>
              <a:ext uri="{FF2B5EF4-FFF2-40B4-BE49-F238E27FC236}">
                <a16:creationId xmlns:a16="http://schemas.microsoft.com/office/drawing/2014/main" id="{80A9BE05-910D-5DF6-25D9-EA15E835279B}"/>
              </a:ext>
            </a:extLst>
          </p:cNvPr>
          <p:cNvSpPr txBox="1">
            <a:spLocks noGrp="1"/>
          </p:cNvSpPr>
          <p:nvPr>
            <p:ph type="ftr" sz="quarter" idx="9"/>
          </p:nvPr>
        </p:nvSpPr>
        <p:spPr>
          <a:xfrm>
            <a:off x="6473604" y="6356351"/>
            <a:ext cx="2743200" cy="365129"/>
          </a:xfrm>
        </p:spPr>
        <p:txBody>
          <a:bodyPr/>
          <a:lstStyle>
            <a:lvl1pPr>
              <a:defRPr>
                <a:solidFill>
                  <a:srgbClr val="FFFFFF"/>
                </a:solidFill>
                <a:effectLst>
                  <a:outerShdw dist="38096" dir="2700000">
                    <a:srgbClr val="000000"/>
                  </a:outerShdw>
                </a:effectLst>
              </a:defRPr>
            </a:lvl1pPr>
          </a:lstStyle>
          <a:p>
            <a:pPr lvl="0"/>
            <a:r>
              <a:rPr lang="en-US"/>
              <a:t>Pitch deck</a:t>
            </a:r>
          </a:p>
        </p:txBody>
      </p:sp>
      <p:sp>
        <p:nvSpPr>
          <p:cNvPr id="7" name="Slide Number Placeholder 5">
            <a:extLst>
              <a:ext uri="{FF2B5EF4-FFF2-40B4-BE49-F238E27FC236}">
                <a16:creationId xmlns:a16="http://schemas.microsoft.com/office/drawing/2014/main" id="{7DBEEDA2-DD4A-90B1-4CBF-1F228637DF01}"/>
              </a:ext>
            </a:extLst>
          </p:cNvPr>
          <p:cNvSpPr txBox="1">
            <a:spLocks noGrp="1"/>
          </p:cNvSpPr>
          <p:nvPr>
            <p:ph type="sldNum" sz="quarter" idx="8"/>
          </p:nvPr>
        </p:nvSpPr>
        <p:spPr>
          <a:xfrm>
            <a:off x="9791696" y="6356351"/>
            <a:ext cx="1562096" cy="365129"/>
          </a:xfrm>
        </p:spPr>
        <p:txBody>
          <a:bodyPr/>
          <a:lstStyle>
            <a:lvl1pPr>
              <a:defRPr>
                <a:solidFill>
                  <a:srgbClr val="FFFFFF"/>
                </a:solidFill>
                <a:effectLst>
                  <a:outerShdw dist="38096" dir="2700000">
                    <a:srgbClr val="000000"/>
                  </a:outerShdw>
                </a:effectLst>
              </a:defRPr>
            </a:lvl1pPr>
          </a:lstStyle>
          <a:p>
            <a:pPr lvl="0"/>
            <a:fld id="{D313C53F-70B9-4CDF-B4CD-38BC2C1A9ADB}" type="slidenum">
              <a:t>‹#›</a:t>
            </a:fld>
            <a:endParaRPr lang="en-US"/>
          </a:p>
        </p:txBody>
      </p:sp>
    </p:spTree>
    <p:extLst>
      <p:ext uri="{BB962C8B-B14F-4D97-AF65-F5344CB8AC3E}">
        <p14:creationId xmlns:p14="http://schemas.microsoft.com/office/powerpoint/2010/main" val="3849379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roblem">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2554DC3E-2433-737D-ACF9-BDF052637587}"/>
              </a:ext>
              <a:ext uri="{C183D7F6-B498-43B3-948B-1728B52AA6E4}">
                <adec:decorative xmlns:adec="http://schemas.microsoft.com/office/drawing/2017/decorative" val="1"/>
              </a:ext>
            </a:extLst>
          </p:cNvPr>
          <p:cNvSpPr/>
          <p:nvPr/>
        </p:nvSpPr>
        <p:spPr>
          <a:xfrm>
            <a:off x="0" y="-7516"/>
            <a:ext cx="4661647" cy="6871651"/>
          </a:xfrm>
          <a:prstGeom prst="rect">
            <a:avLst/>
          </a:prstGeom>
          <a:solidFill>
            <a:srgbClr val="47697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Tenorite "/>
            </a:endParaRPr>
          </a:p>
        </p:txBody>
      </p:sp>
      <p:sp>
        <p:nvSpPr>
          <p:cNvPr id="3" name="Title 1">
            <a:extLst>
              <a:ext uri="{FF2B5EF4-FFF2-40B4-BE49-F238E27FC236}">
                <a16:creationId xmlns:a16="http://schemas.microsoft.com/office/drawing/2014/main" id="{D97DBE36-2810-50C6-CF78-F73B35450646}"/>
              </a:ext>
            </a:extLst>
          </p:cNvPr>
          <p:cNvSpPr txBox="1">
            <a:spLocks noGrp="1"/>
          </p:cNvSpPr>
          <p:nvPr>
            <p:ph type="title"/>
          </p:nvPr>
        </p:nvSpPr>
        <p:spPr>
          <a:xfrm>
            <a:off x="636605" y="804864"/>
            <a:ext cx="3401988" cy="5121371"/>
          </a:xfrm>
          <a:prstGeom prst="rect">
            <a:avLst/>
          </a:prstGeom>
          <a:noFill/>
          <a:ln>
            <a:noFill/>
          </a:ln>
        </p:spPr>
        <p:txBody>
          <a:bodyPr vert="horz" wrap="square" lIns="91440" tIns="45720" rIns="91440" bIns="45720" anchor="ctr" anchorCtr="1" compatLnSpc="1">
            <a:noAutofit/>
          </a:bodyPr>
          <a:lstStyle>
            <a:lvl1pPr marL="0" marR="0" lvl="0" indent="0" algn="ctr" fontAlgn="auto">
              <a:spcBef>
                <a:spcPts val="0"/>
              </a:spcBef>
              <a:spcAft>
                <a:spcPts val="0"/>
              </a:spcAft>
              <a:tabLst/>
              <a:defRPr lang="en-US" sz="2400" b="0" i="0" u="none" strike="noStrike" cap="all" spc="100" baseline="0">
                <a:solidFill>
                  <a:srgbClr val="FFFFFF"/>
                </a:solidFill>
                <a:uFillTx/>
                <a:latin typeface="Tenorite Bold"/>
              </a:defRPr>
            </a:lvl1pPr>
          </a:lstStyle>
          <a:p>
            <a:pPr lvl="0"/>
            <a:r>
              <a:rPr lang="en-US"/>
              <a:t>Title</a:t>
            </a:r>
          </a:p>
        </p:txBody>
      </p:sp>
      <p:sp>
        <p:nvSpPr>
          <p:cNvPr id="4" name="Content Placeholder 5">
            <a:extLst>
              <a:ext uri="{FF2B5EF4-FFF2-40B4-BE49-F238E27FC236}">
                <a16:creationId xmlns:a16="http://schemas.microsoft.com/office/drawing/2014/main" id="{74B75B72-2B93-67F2-48C4-A33CC55B9C9C}"/>
              </a:ext>
            </a:extLst>
          </p:cNvPr>
          <p:cNvSpPr txBox="1">
            <a:spLocks noGrp="1"/>
          </p:cNvSpPr>
          <p:nvPr>
            <p:ph sz="quarter" idx="4294967295"/>
          </p:nvPr>
        </p:nvSpPr>
        <p:spPr>
          <a:xfrm>
            <a:off x="5579339" y="804864"/>
            <a:ext cx="5716591" cy="5248271"/>
          </a:xfrm>
          <a:prstGeom prst="rect">
            <a:avLst/>
          </a:prstGeom>
          <a:noFill/>
          <a:ln>
            <a:noFill/>
          </a:ln>
        </p:spPr>
        <p:txBody>
          <a:bodyPr vert="horz" wrap="square" lIns="91440" tIns="45720" rIns="91440" bIns="45720" anchor="ctr" anchorCtr="0" compatLnSpc="1">
            <a:noAutofit/>
          </a:bodyPr>
          <a:lstStyle>
            <a:lvl1pPr marL="283464" marR="0" lvl="0" indent="-283464" fontAlgn="auto">
              <a:lnSpc>
                <a:spcPct val="125000"/>
              </a:lnSpc>
              <a:spcBef>
                <a:spcPts val="0"/>
              </a:spcBef>
              <a:spcAft>
                <a:spcPts val="600"/>
              </a:spcAft>
              <a:buSzPct val="100000"/>
              <a:buFont typeface="Arial" pitchFamily="34"/>
              <a:tabLst/>
              <a:defRPr lang="en-US" sz="1800" b="0" i="0" u="none" strike="noStrike" cap="none" spc="0" baseline="0">
                <a:solidFill>
                  <a:srgbClr val="000000"/>
                </a:solidFill>
                <a:uFillTx/>
                <a:latin typeface="Tenorite "/>
              </a:defRPr>
            </a:lvl1pPr>
            <a:lvl2pPr marL="731520" marR="0" lvl="1" indent="-283464" fontAlgn="auto">
              <a:lnSpc>
                <a:spcPct val="125000"/>
              </a:lnSpc>
              <a:spcBef>
                <a:spcPts val="0"/>
              </a:spcBef>
              <a:spcAft>
                <a:spcPts val="600"/>
              </a:spcAft>
              <a:buSzPct val="100000"/>
              <a:buFont typeface="Arial" pitchFamily="34"/>
              <a:tabLst/>
              <a:defRPr lang="en-US" sz="1800" b="0" i="0" u="none" strike="noStrike" cap="none" spc="0" baseline="0">
                <a:solidFill>
                  <a:srgbClr val="000000"/>
                </a:solidFill>
                <a:uFillTx/>
                <a:latin typeface="Tenorite "/>
              </a:defRPr>
            </a:lvl2pPr>
            <a:lvl3pPr marL="1097280" marR="0" lvl="2" indent="-283464" fontAlgn="auto">
              <a:lnSpc>
                <a:spcPct val="125000"/>
              </a:lnSpc>
              <a:spcBef>
                <a:spcPts val="0"/>
              </a:spcBef>
              <a:spcAft>
                <a:spcPts val="600"/>
              </a:spcAft>
              <a:buSzPct val="100000"/>
              <a:buFont typeface="Arial" pitchFamily="34"/>
              <a:tabLst/>
              <a:defRPr lang="en-US" sz="1800" b="0" i="0" u="none" strike="noStrike" cap="none" spc="0" baseline="0">
                <a:solidFill>
                  <a:srgbClr val="000000"/>
                </a:solidFill>
                <a:uFillTx/>
                <a:latin typeface="Tenorite "/>
              </a:defRPr>
            </a:lvl3pPr>
            <a:lvl4pPr marL="1463040" marR="0" lvl="3" indent="-283464" fontAlgn="auto">
              <a:lnSpc>
                <a:spcPct val="125000"/>
              </a:lnSpc>
              <a:spcBef>
                <a:spcPts val="0"/>
              </a:spcBef>
              <a:spcAft>
                <a:spcPts val="600"/>
              </a:spcAft>
              <a:buSzPct val="100000"/>
              <a:buFont typeface="Arial" pitchFamily="34"/>
              <a:tabLst/>
              <a:defRPr lang="en-US" b="0" i="0" u="none" strike="noStrike" cap="none" spc="0" baseline="0">
                <a:solidFill>
                  <a:srgbClr val="000000"/>
                </a:solidFill>
                <a:uFillTx/>
                <a:latin typeface="Tenorite "/>
              </a:defRPr>
            </a:lvl4pPr>
            <a:lvl5pPr marL="1828800" marR="0" lvl="4" indent="-283464" fontAlgn="auto">
              <a:lnSpc>
                <a:spcPct val="125000"/>
              </a:lnSpc>
              <a:spcBef>
                <a:spcPts val="0"/>
              </a:spcBef>
              <a:spcAft>
                <a:spcPts val="600"/>
              </a:spcAft>
              <a:buSzPct val="100000"/>
              <a:buFont typeface="Arial" pitchFamily="34"/>
              <a:tabLst/>
              <a:defRPr lang="en-US" b="0" i="0" u="none" strike="noStrike" cap="none" spc="0" baseline="0">
                <a:solidFill>
                  <a:srgbClr val="000000"/>
                </a:solidFill>
                <a:uFillTx/>
                <a:latin typeface="Tenorite "/>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B94331E6-1C2E-918E-E8A6-1EABD9EBA142}"/>
              </a:ext>
            </a:extLst>
          </p:cNvPr>
          <p:cNvSpPr txBox="1">
            <a:spLocks noGrp="1"/>
          </p:cNvSpPr>
          <p:nvPr>
            <p:ph type="dt" sz="half" idx="7"/>
          </p:nvPr>
        </p:nvSpPr>
        <p:spPr/>
        <p:txBody>
          <a:bodyPr/>
          <a:lstStyle>
            <a:lvl1pPr>
              <a:defRPr/>
            </a:lvl1pPr>
          </a:lstStyle>
          <a:p>
            <a:pPr lvl="0"/>
            <a:r>
              <a:rPr lang="en-US"/>
              <a:t>20XX</a:t>
            </a:r>
          </a:p>
        </p:txBody>
      </p:sp>
      <p:sp>
        <p:nvSpPr>
          <p:cNvPr id="6" name="Footer Placeholder 4">
            <a:extLst>
              <a:ext uri="{FF2B5EF4-FFF2-40B4-BE49-F238E27FC236}">
                <a16:creationId xmlns:a16="http://schemas.microsoft.com/office/drawing/2014/main" id="{44ACECC9-B5DD-B9AB-5426-85987DE1B3FE}"/>
              </a:ext>
            </a:extLst>
          </p:cNvPr>
          <p:cNvSpPr txBox="1">
            <a:spLocks noGrp="1"/>
          </p:cNvSpPr>
          <p:nvPr>
            <p:ph type="ftr" sz="quarter" idx="9"/>
          </p:nvPr>
        </p:nvSpPr>
        <p:spPr/>
        <p:txBody>
          <a:bodyPr/>
          <a:lstStyle>
            <a:lvl1pPr>
              <a:defRPr/>
            </a:lvl1pPr>
          </a:lstStyle>
          <a:p>
            <a:pPr lvl="0"/>
            <a:r>
              <a:rPr lang="en-US"/>
              <a:t>Pitch deck</a:t>
            </a:r>
          </a:p>
        </p:txBody>
      </p:sp>
      <p:sp>
        <p:nvSpPr>
          <p:cNvPr id="7" name="Slide Number Placeholder 5">
            <a:extLst>
              <a:ext uri="{FF2B5EF4-FFF2-40B4-BE49-F238E27FC236}">
                <a16:creationId xmlns:a16="http://schemas.microsoft.com/office/drawing/2014/main" id="{1E7B30A7-F4F5-BB4F-A695-4F1BC98CF79F}"/>
              </a:ext>
            </a:extLst>
          </p:cNvPr>
          <p:cNvSpPr txBox="1">
            <a:spLocks noGrp="1"/>
          </p:cNvSpPr>
          <p:nvPr>
            <p:ph type="sldNum" sz="quarter" idx="8"/>
          </p:nvPr>
        </p:nvSpPr>
        <p:spPr/>
        <p:txBody>
          <a:bodyPr/>
          <a:lstStyle>
            <a:lvl1pPr>
              <a:defRPr/>
            </a:lvl1pPr>
          </a:lstStyle>
          <a:p>
            <a:pPr lvl="0"/>
            <a:fld id="{A633E931-EB33-43F8-BBF8-9B31073A9151}" type="slidenum">
              <a:t>‹#›</a:t>
            </a:fld>
            <a:endParaRPr lang="en-US"/>
          </a:p>
        </p:txBody>
      </p:sp>
    </p:spTree>
    <p:extLst>
      <p:ext uri="{BB962C8B-B14F-4D97-AF65-F5344CB8AC3E}">
        <p14:creationId xmlns:p14="http://schemas.microsoft.com/office/powerpoint/2010/main" val="2623222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Picture">
    <p:bg>
      <p:bgPr>
        <a:solidFill>
          <a:srgbClr val="9ACF21">
            <a:alpha val="1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A95C5-5E38-F007-8132-43B6AD1D0166}"/>
              </a:ext>
            </a:extLst>
          </p:cNvPr>
          <p:cNvSpPr txBox="1">
            <a:spLocks noGrp="1"/>
          </p:cNvSpPr>
          <p:nvPr>
            <p:ph type="title"/>
          </p:nvPr>
        </p:nvSpPr>
        <p:spPr>
          <a:xfrm>
            <a:off x="6647724" y="2060289"/>
            <a:ext cx="4359795" cy="2141314"/>
          </a:xfrm>
          <a:prstGeom prst="rect">
            <a:avLst/>
          </a:prstGeom>
          <a:noFill/>
          <a:ln w="28575">
            <a:solidFill>
              <a:srgbClr val="354022"/>
            </a:solidFill>
            <a:prstDash val="solid"/>
          </a:ln>
        </p:spPr>
        <p:txBody>
          <a:bodyPr vert="horz" wrap="square" lIns="91440" tIns="45720" rIns="91440" bIns="45720" anchor="ctr" anchorCtr="1" compatLnSpc="1">
            <a:noAutofit/>
          </a:bodyPr>
          <a:lstStyle>
            <a:lvl1pPr marL="0" marR="0" lvl="0" indent="0" algn="ctr" fontAlgn="auto">
              <a:spcBef>
                <a:spcPts val="0"/>
              </a:spcBef>
              <a:spcAft>
                <a:spcPts val="0"/>
              </a:spcAft>
              <a:tabLst/>
              <a:defRPr lang="en-US" sz="2400" b="0" i="0" u="none" strike="noStrike" cap="all" spc="100" baseline="0">
                <a:solidFill>
                  <a:srgbClr val="354022"/>
                </a:solidFill>
                <a:uFillTx/>
                <a:latin typeface="Tenorite Bold"/>
              </a:defRPr>
            </a:lvl1pPr>
          </a:lstStyle>
          <a:p>
            <a:pPr lvl="0"/>
            <a:r>
              <a:rPr lang="en-US"/>
              <a:t>Add title</a:t>
            </a:r>
          </a:p>
        </p:txBody>
      </p:sp>
      <p:sp>
        <p:nvSpPr>
          <p:cNvPr id="3" name="Picture Placeholder 8">
            <a:extLst>
              <a:ext uri="{FF2B5EF4-FFF2-40B4-BE49-F238E27FC236}">
                <a16:creationId xmlns:a16="http://schemas.microsoft.com/office/drawing/2014/main" id="{CAD5B82E-C68F-5471-966B-0DB0C826AB40}"/>
              </a:ext>
            </a:extLst>
          </p:cNvPr>
          <p:cNvSpPr txBox="1">
            <a:spLocks noGrp="1"/>
          </p:cNvSpPr>
          <p:nvPr>
            <p:ph type="pic" sz="quarter" idx="4294967295"/>
          </p:nvPr>
        </p:nvSpPr>
        <p:spPr>
          <a:xfrm>
            <a:off x="0" y="-9006"/>
            <a:ext cx="5521119" cy="6878583"/>
          </a:xfrm>
          <a:prstGeom prst="rect">
            <a:avLst/>
          </a:prstGeom>
          <a:no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b="0" i="0" u="none" strike="noStrike" cap="none" spc="0" baseline="0">
                <a:solidFill>
                  <a:srgbClr val="000000"/>
                </a:solidFill>
                <a:uFillTx/>
                <a:latin typeface="Tenorite "/>
              </a:defRPr>
            </a:lvl1pPr>
          </a:lstStyle>
          <a:p>
            <a:pPr lvl="0"/>
            <a:r>
              <a:rPr lang="en-US"/>
              <a:t>Click to add photo</a:t>
            </a:r>
          </a:p>
        </p:txBody>
      </p:sp>
      <p:sp>
        <p:nvSpPr>
          <p:cNvPr id="4" name="Text Placeholder 10">
            <a:extLst>
              <a:ext uri="{FF2B5EF4-FFF2-40B4-BE49-F238E27FC236}">
                <a16:creationId xmlns:a16="http://schemas.microsoft.com/office/drawing/2014/main" id="{8EA4F544-D6F4-C8F4-6E7F-303A5388F8A2}"/>
              </a:ext>
            </a:extLst>
          </p:cNvPr>
          <p:cNvSpPr txBox="1">
            <a:spLocks noGrp="1"/>
          </p:cNvSpPr>
          <p:nvPr>
            <p:ph type="body" sz="quarter" idx="4294967295"/>
          </p:nvPr>
        </p:nvSpPr>
        <p:spPr>
          <a:xfrm>
            <a:off x="6670877" y="4550200"/>
            <a:ext cx="4359795" cy="1790166"/>
          </a:xfrm>
          <a:prstGeom prst="rect">
            <a:avLst/>
          </a:prstGeom>
          <a:noFill/>
          <a:ln>
            <a:noFill/>
          </a:ln>
        </p:spPr>
        <p:txBody>
          <a:bodyPr vert="horz" wrap="square" lIns="91440" tIns="45720" rIns="91440" bIns="45720" anchor="t" anchorCtr="1" compatLnSpc="1">
            <a:noAutofit/>
          </a:bodyPr>
          <a:lstStyle>
            <a:lvl1pPr marL="0" marR="0" lvl="0" indent="0" algn="ctr" fontAlgn="auto">
              <a:lnSpc>
                <a:spcPct val="80000"/>
              </a:lnSpc>
              <a:spcBef>
                <a:spcPts val="0"/>
              </a:spcBef>
              <a:spcAft>
                <a:spcPts val="0"/>
              </a:spcAft>
              <a:buNone/>
              <a:tabLst/>
              <a:defRPr lang="en-US" sz="1800" b="1" i="0" u="none" strike="noStrike" cap="all" spc="100" baseline="0">
                <a:solidFill>
                  <a:srgbClr val="354022"/>
                </a:solidFill>
                <a:uFillTx/>
                <a:latin typeface="Tenorite "/>
              </a:defRPr>
            </a:lvl1pPr>
          </a:lstStyle>
          <a:p>
            <a:pPr lvl="0"/>
            <a:r>
              <a:rPr lang="en-US"/>
              <a:t>Click to add text</a:t>
            </a:r>
          </a:p>
        </p:txBody>
      </p:sp>
      <p:sp>
        <p:nvSpPr>
          <p:cNvPr id="5" name="Date Placeholder 2">
            <a:extLst>
              <a:ext uri="{FF2B5EF4-FFF2-40B4-BE49-F238E27FC236}">
                <a16:creationId xmlns:a16="http://schemas.microsoft.com/office/drawing/2014/main" id="{48F80633-B85E-91E1-B3CC-695877DD5184}"/>
              </a:ext>
            </a:extLst>
          </p:cNvPr>
          <p:cNvSpPr txBox="1">
            <a:spLocks noGrp="1"/>
          </p:cNvSpPr>
          <p:nvPr>
            <p:ph type="dt" sz="half" idx="7"/>
          </p:nvPr>
        </p:nvSpPr>
        <p:spPr/>
        <p:txBody>
          <a:bodyPr/>
          <a:lstStyle>
            <a:lvl1pPr>
              <a:defRPr/>
            </a:lvl1pPr>
          </a:lstStyle>
          <a:p>
            <a:pPr lvl="0"/>
            <a:r>
              <a:rPr lang="en-US"/>
              <a:t>20XX</a:t>
            </a:r>
          </a:p>
        </p:txBody>
      </p:sp>
      <p:sp>
        <p:nvSpPr>
          <p:cNvPr id="6" name="Footer Placeholder 4">
            <a:extLst>
              <a:ext uri="{FF2B5EF4-FFF2-40B4-BE49-F238E27FC236}">
                <a16:creationId xmlns:a16="http://schemas.microsoft.com/office/drawing/2014/main" id="{F5A2C50D-2530-B8E6-FC39-EA377E4D5363}"/>
              </a:ext>
            </a:extLst>
          </p:cNvPr>
          <p:cNvSpPr txBox="1">
            <a:spLocks noGrp="1"/>
          </p:cNvSpPr>
          <p:nvPr>
            <p:ph type="ftr" sz="quarter" idx="9"/>
          </p:nvPr>
        </p:nvSpPr>
        <p:spPr>
          <a:xfrm>
            <a:off x="6473604" y="6356351"/>
            <a:ext cx="2743200" cy="365129"/>
          </a:xfrm>
        </p:spPr>
        <p:txBody>
          <a:bodyPr/>
          <a:lstStyle>
            <a:lvl1pPr>
              <a:defRPr>
                <a:solidFill>
                  <a:srgbClr val="FFFFFF"/>
                </a:solidFill>
                <a:effectLst>
                  <a:outerShdw dist="38096" dir="2700000">
                    <a:srgbClr val="000000"/>
                  </a:outerShdw>
                </a:effectLst>
              </a:defRPr>
            </a:lvl1pPr>
          </a:lstStyle>
          <a:p>
            <a:pPr lvl="0"/>
            <a:r>
              <a:rPr lang="en-US"/>
              <a:t>Pitch deck</a:t>
            </a:r>
          </a:p>
        </p:txBody>
      </p:sp>
      <p:sp>
        <p:nvSpPr>
          <p:cNvPr id="7" name="Slide Number Placeholder 5">
            <a:extLst>
              <a:ext uri="{FF2B5EF4-FFF2-40B4-BE49-F238E27FC236}">
                <a16:creationId xmlns:a16="http://schemas.microsoft.com/office/drawing/2014/main" id="{D4AF4BCD-7E39-B69F-7E66-E61E4C7485A6}"/>
              </a:ext>
            </a:extLst>
          </p:cNvPr>
          <p:cNvSpPr txBox="1">
            <a:spLocks noGrp="1"/>
          </p:cNvSpPr>
          <p:nvPr>
            <p:ph type="sldNum" sz="quarter" idx="8"/>
          </p:nvPr>
        </p:nvSpPr>
        <p:spPr>
          <a:xfrm>
            <a:off x="9791696" y="6356351"/>
            <a:ext cx="1562096" cy="365129"/>
          </a:xfrm>
        </p:spPr>
        <p:txBody>
          <a:bodyPr/>
          <a:lstStyle>
            <a:lvl1pPr>
              <a:defRPr>
                <a:solidFill>
                  <a:srgbClr val="FFFFFF"/>
                </a:solidFill>
                <a:effectLst>
                  <a:outerShdw dist="38096" dir="2700000">
                    <a:srgbClr val="000000"/>
                  </a:outerShdw>
                </a:effectLst>
              </a:defRPr>
            </a:lvl1pPr>
          </a:lstStyle>
          <a:p>
            <a:pPr lvl="0"/>
            <a:fld id="{63FFC15E-0B0F-4988-A360-5EF6FFAC5099}" type="slidenum">
              <a:t>‹#›</a:t>
            </a:fld>
            <a:endParaRPr lang="en-US"/>
          </a:p>
        </p:txBody>
      </p:sp>
    </p:spTree>
    <p:extLst>
      <p:ext uri="{BB962C8B-B14F-4D97-AF65-F5344CB8AC3E}">
        <p14:creationId xmlns:p14="http://schemas.microsoft.com/office/powerpoint/2010/main" val="2338855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olu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414A3-345A-0628-30A5-0073B5029264}"/>
              </a:ext>
            </a:extLst>
          </p:cNvPr>
          <p:cNvSpPr txBox="1">
            <a:spLocks noGrp="1"/>
          </p:cNvSpPr>
          <p:nvPr>
            <p:ph type="title"/>
          </p:nvPr>
        </p:nvSpPr>
        <p:spPr>
          <a:xfrm>
            <a:off x="5134977" y="706053"/>
            <a:ext cx="6323953" cy="1088017"/>
          </a:xfrm>
          <a:prstGeom prst="rect">
            <a:avLst/>
          </a:prstGeom>
          <a:noFill/>
          <a:ln w="28575">
            <a:solidFill>
              <a:srgbClr val="476977"/>
            </a:solidFill>
            <a:prstDash val="solid"/>
          </a:ln>
        </p:spPr>
        <p:txBody>
          <a:bodyPr vert="horz" wrap="square" lIns="91440" tIns="45720" rIns="91440" bIns="45720" anchor="ctr" anchorCtr="1" compatLnSpc="1">
            <a:noAutofit/>
          </a:bodyPr>
          <a:lstStyle>
            <a:lvl1pPr marL="0" marR="0" lvl="0" indent="0" algn="ctr" fontAlgn="auto">
              <a:spcBef>
                <a:spcPts val="0"/>
              </a:spcBef>
              <a:spcAft>
                <a:spcPts val="0"/>
              </a:spcAft>
              <a:tabLst/>
              <a:defRPr lang="en-US" sz="2400" b="0" i="0" u="none" strike="noStrike" cap="all" spc="100" baseline="0">
                <a:solidFill>
                  <a:srgbClr val="476977"/>
                </a:solidFill>
                <a:uFillTx/>
                <a:latin typeface="Tenorite Bold"/>
              </a:defRPr>
            </a:lvl1pPr>
          </a:lstStyle>
          <a:p>
            <a:pPr lvl="0"/>
            <a:r>
              <a:rPr lang="en-US"/>
              <a:t>Title</a:t>
            </a:r>
          </a:p>
        </p:txBody>
      </p:sp>
      <p:sp>
        <p:nvSpPr>
          <p:cNvPr id="3" name="Picture Placeholder 8">
            <a:extLst>
              <a:ext uri="{FF2B5EF4-FFF2-40B4-BE49-F238E27FC236}">
                <a16:creationId xmlns:a16="http://schemas.microsoft.com/office/drawing/2014/main" id="{073B7A15-7FCE-2FFA-49DC-C721A1829228}"/>
              </a:ext>
            </a:extLst>
          </p:cNvPr>
          <p:cNvSpPr txBox="1">
            <a:spLocks noGrp="1"/>
          </p:cNvSpPr>
          <p:nvPr>
            <p:ph type="pic" sz="quarter" idx="4294967295"/>
          </p:nvPr>
        </p:nvSpPr>
        <p:spPr>
          <a:xfrm>
            <a:off x="0" y="0"/>
            <a:ext cx="4495803" cy="6858000"/>
          </a:xfrm>
          <a:prstGeom prst="rect">
            <a:avLst/>
          </a:prstGeom>
          <a:no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2000" b="0" i="0" u="none" strike="noStrike" cap="none" spc="0" baseline="0">
                <a:solidFill>
                  <a:srgbClr val="000000"/>
                </a:solidFill>
                <a:uFillTx/>
                <a:latin typeface="Tenorite "/>
              </a:defRPr>
            </a:lvl1pPr>
          </a:lstStyle>
          <a:p>
            <a:pPr lvl="0"/>
            <a:r>
              <a:rPr lang="en-US"/>
              <a:t>Click to add photo</a:t>
            </a:r>
          </a:p>
        </p:txBody>
      </p:sp>
      <p:sp>
        <p:nvSpPr>
          <p:cNvPr id="4" name="Content Placeholder 5">
            <a:extLst>
              <a:ext uri="{FF2B5EF4-FFF2-40B4-BE49-F238E27FC236}">
                <a16:creationId xmlns:a16="http://schemas.microsoft.com/office/drawing/2014/main" id="{9CF52939-A940-33A8-2582-04323B3C31C9}"/>
              </a:ext>
            </a:extLst>
          </p:cNvPr>
          <p:cNvSpPr txBox="1">
            <a:spLocks noGrp="1"/>
          </p:cNvSpPr>
          <p:nvPr>
            <p:ph sz="quarter" idx="4294967295"/>
          </p:nvPr>
        </p:nvSpPr>
        <p:spPr>
          <a:xfrm>
            <a:off x="5135563" y="2291788"/>
            <a:ext cx="3017840" cy="3967224"/>
          </a:xfrm>
          <a:prstGeom prst="rect">
            <a:avLst/>
          </a:prstGeom>
          <a:noFill/>
          <a:ln>
            <a:noFill/>
          </a:ln>
        </p:spPr>
        <p:txBody>
          <a:bodyPr vert="horz" wrap="square" lIns="91440" tIns="45720" rIns="91440" bIns="45720" anchor="t" anchorCtr="0" compatLnSpc="1">
            <a:noAutofit/>
          </a:bodyPr>
          <a:lstStyle>
            <a:lvl1pPr marL="0" marR="0" lvl="0" indent="0" fontAlgn="auto">
              <a:lnSpc>
                <a:spcPct val="125000"/>
              </a:lnSpc>
              <a:spcBef>
                <a:spcPts val="0"/>
              </a:spcBef>
              <a:spcAft>
                <a:spcPts val="600"/>
              </a:spcAft>
              <a:buNone/>
              <a:tabLst/>
              <a:defRPr lang="en-US" sz="1800" b="0" i="0" u="none" strike="noStrike" cap="none" spc="100" baseline="0">
                <a:solidFill>
                  <a:srgbClr val="000000"/>
                </a:solidFill>
                <a:uFillTx/>
                <a:latin typeface="Tenorite "/>
              </a:defRPr>
            </a:lvl1pPr>
            <a:lvl2pPr marL="283464" marR="0" lvl="1" indent="-283464" fontAlgn="auto">
              <a:lnSpc>
                <a:spcPct val="125000"/>
              </a:lnSpc>
              <a:spcBef>
                <a:spcPts val="0"/>
              </a:spcBef>
              <a:spcAft>
                <a:spcPts val="600"/>
              </a:spcAft>
              <a:buSzPct val="100000"/>
              <a:buFont typeface="Arial" pitchFamily="34"/>
              <a:tabLst/>
              <a:defRPr lang="en-US" sz="1800" b="0" i="0" u="none" strike="noStrike" cap="none" spc="100" baseline="0">
                <a:solidFill>
                  <a:srgbClr val="000000"/>
                </a:solidFill>
                <a:uFillTx/>
                <a:latin typeface="Tenorite "/>
              </a:defRPr>
            </a:lvl2pPr>
            <a:lvl3pPr marL="685800" marR="0" lvl="2" indent="-283464" fontAlgn="auto">
              <a:lnSpc>
                <a:spcPct val="125000"/>
              </a:lnSpc>
              <a:spcBef>
                <a:spcPts val="0"/>
              </a:spcBef>
              <a:spcAft>
                <a:spcPts val="600"/>
              </a:spcAft>
              <a:buSzPct val="100000"/>
              <a:buFont typeface="Arial" pitchFamily="34"/>
              <a:tabLst/>
              <a:defRPr lang="en-US" sz="1800" b="0" i="0" u="none" strike="noStrike" cap="none" spc="100" baseline="0">
                <a:solidFill>
                  <a:srgbClr val="000000"/>
                </a:solidFill>
                <a:uFillTx/>
                <a:latin typeface="Tenorite "/>
              </a:defRPr>
            </a:lvl3pPr>
            <a:lvl4pPr marL="1143000" marR="0" lvl="3" indent="-283464" fontAlgn="auto">
              <a:lnSpc>
                <a:spcPct val="125000"/>
              </a:lnSpc>
              <a:spcBef>
                <a:spcPts val="0"/>
              </a:spcBef>
              <a:spcAft>
                <a:spcPts val="600"/>
              </a:spcAft>
              <a:buSzPct val="100000"/>
              <a:buFont typeface="Arial" pitchFamily="34"/>
              <a:tabLst/>
              <a:defRPr lang="en-US" b="0" i="0" u="none" strike="noStrike" cap="none" spc="100" baseline="0">
                <a:solidFill>
                  <a:srgbClr val="000000"/>
                </a:solidFill>
                <a:uFillTx/>
                <a:latin typeface="Tenorite "/>
              </a:defRPr>
            </a:lvl4pPr>
            <a:lvl5pPr marL="1600200" marR="0" lvl="4" indent="-283464" fontAlgn="auto">
              <a:lnSpc>
                <a:spcPct val="125000"/>
              </a:lnSpc>
              <a:spcBef>
                <a:spcPts val="0"/>
              </a:spcBef>
              <a:spcAft>
                <a:spcPts val="600"/>
              </a:spcAft>
              <a:buSzPct val="100000"/>
              <a:buFont typeface="Arial" pitchFamily="34"/>
              <a:tabLst/>
              <a:defRPr lang="en-US" b="0" i="0" u="none" strike="noStrike" cap="none" spc="100" baseline="0">
                <a:solidFill>
                  <a:srgbClr val="000000"/>
                </a:solidFill>
                <a:uFillTx/>
                <a:latin typeface="Tenorite "/>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Content Placeholder 5">
            <a:extLst>
              <a:ext uri="{FF2B5EF4-FFF2-40B4-BE49-F238E27FC236}">
                <a16:creationId xmlns:a16="http://schemas.microsoft.com/office/drawing/2014/main" id="{D85788DD-A01A-8836-5F3E-EAD102E3782F}"/>
              </a:ext>
            </a:extLst>
          </p:cNvPr>
          <p:cNvSpPr txBox="1">
            <a:spLocks noGrp="1"/>
          </p:cNvSpPr>
          <p:nvPr>
            <p:ph sz="quarter" idx="4294967295"/>
          </p:nvPr>
        </p:nvSpPr>
        <p:spPr>
          <a:xfrm>
            <a:off x="8473278" y="2294677"/>
            <a:ext cx="3136126" cy="3967224"/>
          </a:xfrm>
          <a:prstGeom prst="rect">
            <a:avLst/>
          </a:prstGeom>
          <a:noFill/>
          <a:ln>
            <a:noFill/>
          </a:ln>
        </p:spPr>
        <p:txBody>
          <a:bodyPr vert="horz" wrap="square" lIns="91440" tIns="45720" rIns="91440" bIns="45720" anchor="t" anchorCtr="0" compatLnSpc="1">
            <a:noAutofit/>
          </a:bodyPr>
          <a:lstStyle>
            <a:lvl1pPr marL="0" marR="0" lvl="0" indent="0" fontAlgn="auto">
              <a:lnSpc>
                <a:spcPct val="125000"/>
              </a:lnSpc>
              <a:spcBef>
                <a:spcPts val="0"/>
              </a:spcBef>
              <a:spcAft>
                <a:spcPts val="600"/>
              </a:spcAft>
              <a:buNone/>
              <a:tabLst/>
              <a:defRPr lang="en-US" sz="1800" b="0" i="0" u="none" strike="noStrike" cap="none" spc="100" baseline="0">
                <a:solidFill>
                  <a:srgbClr val="000000"/>
                </a:solidFill>
                <a:uFillTx/>
                <a:latin typeface="Tenorite "/>
              </a:defRPr>
            </a:lvl1pPr>
            <a:lvl2pPr marL="283464" marR="0" lvl="1" indent="-283464" fontAlgn="auto">
              <a:lnSpc>
                <a:spcPct val="125000"/>
              </a:lnSpc>
              <a:spcBef>
                <a:spcPts val="0"/>
              </a:spcBef>
              <a:spcAft>
                <a:spcPts val="600"/>
              </a:spcAft>
              <a:buSzPct val="100000"/>
              <a:buFont typeface="Arial" pitchFamily="34"/>
              <a:tabLst/>
              <a:defRPr lang="en-US" sz="1800" b="0" i="0" u="none" strike="noStrike" cap="none" spc="100" baseline="0">
                <a:solidFill>
                  <a:srgbClr val="000000"/>
                </a:solidFill>
                <a:uFillTx/>
                <a:latin typeface="Tenorite "/>
              </a:defRPr>
            </a:lvl2pPr>
            <a:lvl3pPr marL="685800" marR="0" lvl="2" indent="-283464" fontAlgn="auto">
              <a:lnSpc>
                <a:spcPct val="125000"/>
              </a:lnSpc>
              <a:spcBef>
                <a:spcPts val="0"/>
              </a:spcBef>
              <a:spcAft>
                <a:spcPts val="600"/>
              </a:spcAft>
              <a:buSzPct val="100000"/>
              <a:buFont typeface="Arial" pitchFamily="34"/>
              <a:tabLst/>
              <a:defRPr lang="en-US" sz="1800" b="0" i="0" u="none" strike="noStrike" cap="none" spc="100" baseline="0">
                <a:solidFill>
                  <a:srgbClr val="000000"/>
                </a:solidFill>
                <a:uFillTx/>
                <a:latin typeface="Tenorite "/>
              </a:defRPr>
            </a:lvl3pPr>
            <a:lvl4pPr marL="1143000" marR="0" lvl="3" indent="-283464" fontAlgn="auto">
              <a:lnSpc>
                <a:spcPct val="125000"/>
              </a:lnSpc>
              <a:spcBef>
                <a:spcPts val="0"/>
              </a:spcBef>
              <a:spcAft>
                <a:spcPts val="600"/>
              </a:spcAft>
              <a:buSzPct val="100000"/>
              <a:buFont typeface="Arial" pitchFamily="34"/>
              <a:tabLst/>
              <a:defRPr lang="en-US" b="0" i="0" u="none" strike="noStrike" cap="none" spc="100" baseline="0">
                <a:solidFill>
                  <a:srgbClr val="000000"/>
                </a:solidFill>
                <a:uFillTx/>
                <a:latin typeface="Tenorite "/>
              </a:defRPr>
            </a:lvl4pPr>
            <a:lvl5pPr marL="1600200" marR="0" lvl="4" indent="-283464" fontAlgn="auto">
              <a:lnSpc>
                <a:spcPct val="125000"/>
              </a:lnSpc>
              <a:spcBef>
                <a:spcPts val="0"/>
              </a:spcBef>
              <a:spcAft>
                <a:spcPts val="600"/>
              </a:spcAft>
              <a:buSzPct val="100000"/>
              <a:buFont typeface="Arial" pitchFamily="34"/>
              <a:tabLst/>
              <a:defRPr lang="en-US" b="0" i="0" u="none" strike="noStrike" cap="none" spc="100" baseline="0">
                <a:solidFill>
                  <a:srgbClr val="000000"/>
                </a:solidFill>
                <a:uFillTx/>
                <a:latin typeface="Tenorite "/>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id="{29EA93B8-A543-1176-628F-51EDB8946065}"/>
              </a:ext>
            </a:extLst>
          </p:cNvPr>
          <p:cNvSpPr txBox="1">
            <a:spLocks noGrp="1"/>
          </p:cNvSpPr>
          <p:nvPr>
            <p:ph type="dt" sz="half" idx="7"/>
          </p:nvPr>
        </p:nvSpPr>
        <p:spPr/>
        <p:txBody>
          <a:bodyPr/>
          <a:lstStyle>
            <a:lvl1pPr>
              <a:defRPr>
                <a:solidFill>
                  <a:srgbClr val="FFFFFF"/>
                </a:solidFill>
                <a:effectLst>
                  <a:outerShdw dist="38096" dir="2700000">
                    <a:srgbClr val="000000"/>
                  </a:outerShdw>
                </a:effectLst>
              </a:defRPr>
            </a:lvl1pPr>
          </a:lstStyle>
          <a:p>
            <a:pPr lvl="0"/>
            <a:r>
              <a:rPr lang="en-US"/>
              <a:t>20XX</a:t>
            </a:r>
          </a:p>
        </p:txBody>
      </p:sp>
      <p:sp>
        <p:nvSpPr>
          <p:cNvPr id="7" name="Footer Placeholder 4">
            <a:extLst>
              <a:ext uri="{FF2B5EF4-FFF2-40B4-BE49-F238E27FC236}">
                <a16:creationId xmlns:a16="http://schemas.microsoft.com/office/drawing/2014/main" id="{C75A6BE5-0D65-29A1-9FA7-092A3C2104D8}"/>
              </a:ext>
            </a:extLst>
          </p:cNvPr>
          <p:cNvSpPr txBox="1">
            <a:spLocks noGrp="1"/>
          </p:cNvSpPr>
          <p:nvPr>
            <p:ph type="ftr" sz="quarter" idx="9"/>
          </p:nvPr>
        </p:nvSpPr>
        <p:spPr/>
        <p:txBody>
          <a:bodyPr/>
          <a:lstStyle>
            <a:lvl1pPr>
              <a:defRPr/>
            </a:lvl1pPr>
          </a:lstStyle>
          <a:p>
            <a:pPr lvl="0"/>
            <a:r>
              <a:rPr lang="en-US"/>
              <a:t>Pitch deck</a:t>
            </a:r>
          </a:p>
        </p:txBody>
      </p:sp>
      <p:sp>
        <p:nvSpPr>
          <p:cNvPr id="8" name="Slide Number Placeholder 5">
            <a:extLst>
              <a:ext uri="{FF2B5EF4-FFF2-40B4-BE49-F238E27FC236}">
                <a16:creationId xmlns:a16="http://schemas.microsoft.com/office/drawing/2014/main" id="{FAC2F926-39DF-BB5D-3945-3421C49BEA9B}"/>
              </a:ext>
            </a:extLst>
          </p:cNvPr>
          <p:cNvSpPr txBox="1">
            <a:spLocks noGrp="1"/>
          </p:cNvSpPr>
          <p:nvPr>
            <p:ph type="sldNum" sz="quarter" idx="8"/>
          </p:nvPr>
        </p:nvSpPr>
        <p:spPr/>
        <p:txBody>
          <a:bodyPr/>
          <a:lstStyle>
            <a:lvl1pPr>
              <a:defRPr/>
            </a:lvl1pPr>
          </a:lstStyle>
          <a:p>
            <a:pPr lvl="0"/>
            <a:fld id="{F73077C0-ED81-4E05-9DA5-33CC41091510}" type="slidenum">
              <a:t>‹#›</a:t>
            </a:fld>
            <a:endParaRPr lang="en-US"/>
          </a:p>
        </p:txBody>
      </p:sp>
    </p:spTree>
    <p:extLst>
      <p:ext uri="{BB962C8B-B14F-4D97-AF65-F5344CB8AC3E}">
        <p14:creationId xmlns:p14="http://schemas.microsoft.com/office/powerpoint/2010/main" val="3922152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roduct Overview">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40042206-5966-7315-5F85-EA96CB0DB743}"/>
              </a:ext>
              <a:ext uri="{C183D7F6-B498-43B3-948B-1728B52AA6E4}">
                <adec:decorative xmlns:adec="http://schemas.microsoft.com/office/drawing/2017/decorative" val="1"/>
              </a:ext>
            </a:extLst>
          </p:cNvPr>
          <p:cNvSpPr/>
          <p:nvPr/>
        </p:nvSpPr>
        <p:spPr>
          <a:xfrm>
            <a:off x="0" y="0"/>
            <a:ext cx="12191996" cy="2170547"/>
          </a:xfrm>
          <a:prstGeom prst="rect">
            <a:avLst/>
          </a:prstGeom>
          <a:solidFill>
            <a:srgbClr val="D7E2E7">
              <a:alpha val="8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Tenorite "/>
            </a:endParaRPr>
          </a:p>
        </p:txBody>
      </p:sp>
      <p:sp>
        <p:nvSpPr>
          <p:cNvPr id="3" name="Title 1">
            <a:extLst>
              <a:ext uri="{FF2B5EF4-FFF2-40B4-BE49-F238E27FC236}">
                <a16:creationId xmlns:a16="http://schemas.microsoft.com/office/drawing/2014/main" id="{2062FAC5-92C4-2F2D-E2AC-09132C6CF443}"/>
              </a:ext>
            </a:extLst>
          </p:cNvPr>
          <p:cNvSpPr txBox="1">
            <a:spLocks noGrp="1"/>
          </p:cNvSpPr>
          <p:nvPr>
            <p:ph type="title"/>
          </p:nvPr>
        </p:nvSpPr>
        <p:spPr>
          <a:xfrm>
            <a:off x="838203" y="226140"/>
            <a:ext cx="10515600" cy="1229035"/>
          </a:xfrm>
          <a:prstGeom prst="rect">
            <a:avLst/>
          </a:prstGeom>
          <a:noFill/>
          <a:ln>
            <a:noFill/>
          </a:ln>
        </p:spPr>
        <p:txBody>
          <a:bodyPr vert="horz" wrap="square" lIns="91440" tIns="45720" rIns="91440" bIns="45720" anchor="b" anchorCtr="1" compatLnSpc="1">
            <a:noAutofit/>
          </a:bodyPr>
          <a:lstStyle>
            <a:lvl1pPr marL="0" marR="0" lvl="0" indent="0" algn="ctr" fontAlgn="auto">
              <a:spcBef>
                <a:spcPts val="0"/>
              </a:spcBef>
              <a:spcAft>
                <a:spcPts val="0"/>
              </a:spcAft>
              <a:tabLst/>
              <a:defRPr lang="en-US" sz="2400" b="0" i="0" u="none" strike="noStrike" cap="all" spc="100" baseline="0">
                <a:solidFill>
                  <a:srgbClr val="333F50"/>
                </a:solidFill>
                <a:uFillTx/>
                <a:latin typeface="Tenorite Bold"/>
              </a:defRPr>
            </a:lvl1pPr>
          </a:lstStyle>
          <a:p>
            <a:pPr lvl="0"/>
            <a:r>
              <a:rPr lang="en-US"/>
              <a:t>Click to add title</a:t>
            </a:r>
          </a:p>
        </p:txBody>
      </p:sp>
      <p:sp>
        <p:nvSpPr>
          <p:cNvPr id="4" name="Content Placeholder 7">
            <a:extLst>
              <a:ext uri="{FF2B5EF4-FFF2-40B4-BE49-F238E27FC236}">
                <a16:creationId xmlns:a16="http://schemas.microsoft.com/office/drawing/2014/main" id="{922F3099-2180-FD74-C671-8AE79E88AC11}"/>
              </a:ext>
            </a:extLst>
          </p:cNvPr>
          <p:cNvSpPr txBox="1">
            <a:spLocks noGrp="1"/>
          </p:cNvSpPr>
          <p:nvPr>
            <p:ph sz="quarter" idx="4294967295"/>
          </p:nvPr>
        </p:nvSpPr>
        <p:spPr>
          <a:xfrm>
            <a:off x="849779" y="2858624"/>
            <a:ext cx="3941758" cy="3338510"/>
          </a:xfrm>
          <a:prstGeom prst="rect">
            <a:avLst/>
          </a:prstGeom>
          <a:noFill/>
          <a:ln>
            <a:noFill/>
          </a:ln>
        </p:spPr>
        <p:txBody>
          <a:bodyPr vert="horz" wrap="square" lIns="91440" tIns="45720" rIns="91440" bIns="45720" anchor="t" anchorCtr="0" compatLnSpc="1">
            <a:noAutofit/>
          </a:bodyPr>
          <a:lstStyle>
            <a:lvl1pPr marL="347472" marR="0" lvl="0" indent="-347472" fontAlgn="auto">
              <a:lnSpc>
                <a:spcPct val="125000"/>
              </a:lnSpc>
              <a:spcBef>
                <a:spcPts val="0"/>
              </a:spcBef>
              <a:spcAft>
                <a:spcPts val="600"/>
              </a:spcAft>
              <a:buSzPct val="100000"/>
              <a:buFont typeface="Tenorite Bold"/>
              <a:buAutoNum type="arabicPeriod"/>
              <a:tabLst/>
              <a:defRPr lang="en-US" sz="1800" b="0" i="0" u="none" strike="noStrike" cap="none" spc="100" baseline="0">
                <a:solidFill>
                  <a:srgbClr val="000000"/>
                </a:solidFill>
                <a:uFillTx/>
                <a:latin typeface="Tenorite "/>
              </a:defRPr>
            </a:lvl1pPr>
            <a:lvl2pPr marR="0" lvl="1" indent="-347472" fontAlgn="auto">
              <a:lnSpc>
                <a:spcPct val="125000"/>
              </a:lnSpc>
              <a:spcBef>
                <a:spcPts val="0"/>
              </a:spcBef>
              <a:spcAft>
                <a:spcPts val="600"/>
              </a:spcAft>
              <a:buSzPct val="100000"/>
              <a:buFont typeface="Tenorite Bold"/>
              <a:buAutoNum type="alphaLcPeriod"/>
              <a:tabLst/>
              <a:defRPr lang="en-US" sz="1600" b="0" i="0" u="none" strike="noStrike" cap="none" spc="100" baseline="0">
                <a:solidFill>
                  <a:srgbClr val="000000"/>
                </a:solidFill>
                <a:uFillTx/>
                <a:latin typeface="Tenorite "/>
              </a:defRPr>
            </a:lvl2pPr>
            <a:lvl3pPr marR="0" lvl="2" indent="-347472" fontAlgn="auto">
              <a:lnSpc>
                <a:spcPct val="125000"/>
              </a:lnSpc>
              <a:spcBef>
                <a:spcPts val="0"/>
              </a:spcBef>
              <a:spcAft>
                <a:spcPts val="600"/>
              </a:spcAft>
              <a:buSzPct val="100000"/>
              <a:buFont typeface="Tenorite Bold"/>
              <a:buAutoNum type="arabicParenR"/>
              <a:tabLst/>
              <a:defRPr lang="en-US" sz="1400" b="0" i="0" u="none" strike="noStrike" cap="none" spc="100" baseline="0">
                <a:solidFill>
                  <a:srgbClr val="000000"/>
                </a:solidFill>
                <a:uFillTx/>
                <a:latin typeface="Tenorite "/>
              </a:defRPr>
            </a:lvl3pPr>
            <a:lvl4pPr marR="0" lvl="3" indent="-347472" fontAlgn="auto">
              <a:lnSpc>
                <a:spcPct val="125000"/>
              </a:lnSpc>
              <a:spcBef>
                <a:spcPts val="0"/>
              </a:spcBef>
              <a:spcAft>
                <a:spcPts val="600"/>
              </a:spcAft>
              <a:buSzPct val="100000"/>
              <a:buFont typeface="Tenorite Bold"/>
              <a:buAutoNum type="alphaLcParenR"/>
              <a:tabLst/>
              <a:defRPr lang="en-US" sz="1200" b="0" i="0" u="none" strike="noStrike" cap="none" spc="100" baseline="0">
                <a:solidFill>
                  <a:srgbClr val="000000"/>
                </a:solidFill>
                <a:uFillTx/>
                <a:latin typeface="Tenorite "/>
              </a:defRPr>
            </a:lvl4pPr>
            <a:lvl5pPr marR="0" lvl="4" indent="-347472" fontAlgn="auto">
              <a:lnSpc>
                <a:spcPct val="125000"/>
              </a:lnSpc>
              <a:spcBef>
                <a:spcPts val="0"/>
              </a:spcBef>
              <a:spcAft>
                <a:spcPts val="600"/>
              </a:spcAft>
              <a:buSzPct val="100000"/>
              <a:buFont typeface="Tenorite Bold"/>
              <a:buAutoNum type="romanLcPeriod"/>
              <a:tabLst/>
              <a:defRPr lang="en-US" sz="1200" b="0" i="0" u="none" strike="noStrike" cap="none" spc="100" baseline="0">
                <a:solidFill>
                  <a:srgbClr val="000000"/>
                </a:solidFill>
                <a:uFillTx/>
                <a:latin typeface="Tenorite "/>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Content Placeholder 7">
            <a:extLst>
              <a:ext uri="{FF2B5EF4-FFF2-40B4-BE49-F238E27FC236}">
                <a16:creationId xmlns:a16="http://schemas.microsoft.com/office/drawing/2014/main" id="{A31EBBCE-3AF2-CA1E-48DE-39926E3081CA}"/>
              </a:ext>
            </a:extLst>
          </p:cNvPr>
          <p:cNvSpPr txBox="1">
            <a:spLocks noGrp="1"/>
          </p:cNvSpPr>
          <p:nvPr>
            <p:ph sz="quarter" idx="4294967295"/>
          </p:nvPr>
        </p:nvSpPr>
        <p:spPr>
          <a:xfrm>
            <a:off x="5342683" y="2858624"/>
            <a:ext cx="6011119" cy="3338510"/>
          </a:xfrm>
          <a:prstGeom prst="rect">
            <a:avLst/>
          </a:prstGeom>
          <a:noFill/>
          <a:ln>
            <a:noFill/>
          </a:ln>
        </p:spPr>
        <p:txBody>
          <a:bodyPr vert="horz" wrap="square" lIns="91440" tIns="45720" rIns="91440" bIns="45720" anchor="t" anchorCtr="0" compatLnSpc="1">
            <a:noAutofit/>
          </a:bodyPr>
          <a:lstStyle>
            <a:lvl1pPr marL="0" marR="0" lvl="0" indent="0" fontAlgn="auto">
              <a:lnSpc>
                <a:spcPct val="125000"/>
              </a:lnSpc>
              <a:spcBef>
                <a:spcPts val="0"/>
              </a:spcBef>
              <a:spcAft>
                <a:spcPts val="600"/>
              </a:spcAft>
              <a:buNone/>
              <a:tabLst/>
              <a:defRPr lang="en-US" sz="1800" b="0" i="0" u="none" strike="noStrike" cap="none" spc="100" baseline="0">
                <a:solidFill>
                  <a:srgbClr val="000000"/>
                </a:solidFill>
                <a:uFillTx/>
                <a:latin typeface="Tenorite "/>
              </a:defRPr>
            </a:lvl1pPr>
            <a:lvl2pPr marL="285750" marR="0" lvl="1" indent="-285750" fontAlgn="auto">
              <a:lnSpc>
                <a:spcPct val="125000"/>
              </a:lnSpc>
              <a:spcBef>
                <a:spcPts val="0"/>
              </a:spcBef>
              <a:spcAft>
                <a:spcPts val="600"/>
              </a:spcAft>
              <a:buSzPct val="100000"/>
              <a:buFont typeface="Arial" pitchFamily="34"/>
              <a:tabLst/>
              <a:defRPr lang="en-US" sz="1800" b="0" i="0" u="none" strike="noStrike" cap="none" spc="100" baseline="0">
                <a:solidFill>
                  <a:srgbClr val="000000"/>
                </a:solidFill>
                <a:uFillTx/>
                <a:latin typeface="Tenorite "/>
              </a:defRPr>
            </a:lvl2pPr>
            <a:lvl3pPr marL="685800" marR="0" lvl="2" indent="-285750" fontAlgn="auto">
              <a:lnSpc>
                <a:spcPct val="125000"/>
              </a:lnSpc>
              <a:spcBef>
                <a:spcPts val="0"/>
              </a:spcBef>
              <a:spcAft>
                <a:spcPts val="600"/>
              </a:spcAft>
              <a:buSzPct val="100000"/>
              <a:buFont typeface="Arial" pitchFamily="34"/>
              <a:tabLst/>
              <a:defRPr lang="en-US" sz="1800" b="0" i="0" u="none" strike="noStrike" cap="none" spc="100" baseline="0">
                <a:solidFill>
                  <a:srgbClr val="000000"/>
                </a:solidFill>
                <a:uFillTx/>
                <a:latin typeface="Tenorite "/>
              </a:defRPr>
            </a:lvl3pPr>
            <a:lvl4pPr marL="1143000" marR="0" lvl="3" indent="-285750" fontAlgn="auto">
              <a:lnSpc>
                <a:spcPct val="125000"/>
              </a:lnSpc>
              <a:spcBef>
                <a:spcPts val="0"/>
              </a:spcBef>
              <a:spcAft>
                <a:spcPts val="600"/>
              </a:spcAft>
              <a:buSzPct val="100000"/>
              <a:buFont typeface="Arial" pitchFamily="34"/>
              <a:tabLst/>
              <a:defRPr lang="en-US" b="0" i="0" u="none" strike="noStrike" cap="none" spc="100" baseline="0">
                <a:solidFill>
                  <a:srgbClr val="000000"/>
                </a:solidFill>
                <a:uFillTx/>
                <a:latin typeface="Tenorite "/>
              </a:defRPr>
            </a:lvl4pPr>
            <a:lvl5pPr marL="1600200" marR="0" lvl="4" indent="-285750" fontAlgn="auto">
              <a:lnSpc>
                <a:spcPct val="125000"/>
              </a:lnSpc>
              <a:spcBef>
                <a:spcPts val="0"/>
              </a:spcBef>
              <a:spcAft>
                <a:spcPts val="600"/>
              </a:spcAft>
              <a:buSzPct val="100000"/>
              <a:buFont typeface="Arial" pitchFamily="34"/>
              <a:tabLst/>
              <a:defRPr lang="en-US" b="0" i="0" u="none" strike="noStrike" cap="none" spc="100" baseline="0">
                <a:solidFill>
                  <a:srgbClr val="000000"/>
                </a:solidFill>
                <a:uFillTx/>
                <a:latin typeface="Tenorite "/>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id="{5463ED1D-0328-D0BE-43FD-A15CA3ED1BA6}"/>
              </a:ext>
            </a:extLst>
          </p:cNvPr>
          <p:cNvSpPr txBox="1">
            <a:spLocks noGrp="1"/>
          </p:cNvSpPr>
          <p:nvPr>
            <p:ph type="dt" sz="half" idx="7"/>
          </p:nvPr>
        </p:nvSpPr>
        <p:spPr/>
        <p:txBody>
          <a:bodyPr/>
          <a:lstStyle>
            <a:lvl1pPr>
              <a:defRPr/>
            </a:lvl1pPr>
          </a:lstStyle>
          <a:p>
            <a:pPr lvl="0"/>
            <a:r>
              <a:rPr lang="en-US"/>
              <a:t>20XX</a:t>
            </a:r>
          </a:p>
        </p:txBody>
      </p:sp>
      <p:sp>
        <p:nvSpPr>
          <p:cNvPr id="7" name="Footer Placeholder 4">
            <a:extLst>
              <a:ext uri="{FF2B5EF4-FFF2-40B4-BE49-F238E27FC236}">
                <a16:creationId xmlns:a16="http://schemas.microsoft.com/office/drawing/2014/main" id="{A05AC7DD-129B-BFBC-64E9-DF977E66CBA2}"/>
              </a:ext>
            </a:extLst>
          </p:cNvPr>
          <p:cNvSpPr txBox="1">
            <a:spLocks noGrp="1"/>
          </p:cNvSpPr>
          <p:nvPr>
            <p:ph type="ftr" sz="quarter" idx="9"/>
          </p:nvPr>
        </p:nvSpPr>
        <p:spPr/>
        <p:txBody>
          <a:bodyPr/>
          <a:lstStyle>
            <a:lvl1pPr>
              <a:defRPr/>
            </a:lvl1pPr>
          </a:lstStyle>
          <a:p>
            <a:pPr lvl="0"/>
            <a:r>
              <a:rPr lang="en-US"/>
              <a:t>Pitch deck</a:t>
            </a:r>
          </a:p>
        </p:txBody>
      </p:sp>
      <p:sp>
        <p:nvSpPr>
          <p:cNvPr id="8" name="Slide Number Placeholder 5">
            <a:extLst>
              <a:ext uri="{FF2B5EF4-FFF2-40B4-BE49-F238E27FC236}">
                <a16:creationId xmlns:a16="http://schemas.microsoft.com/office/drawing/2014/main" id="{64DF8367-F35D-7627-20B6-2DD8F8B2FEDA}"/>
              </a:ext>
            </a:extLst>
          </p:cNvPr>
          <p:cNvSpPr txBox="1">
            <a:spLocks noGrp="1"/>
          </p:cNvSpPr>
          <p:nvPr>
            <p:ph type="sldNum" sz="quarter" idx="8"/>
          </p:nvPr>
        </p:nvSpPr>
        <p:spPr/>
        <p:txBody>
          <a:bodyPr/>
          <a:lstStyle>
            <a:lvl1pPr>
              <a:defRPr/>
            </a:lvl1pPr>
          </a:lstStyle>
          <a:p>
            <a:pPr lvl="0"/>
            <a:fld id="{D2A2BBFD-0120-41FA-9499-29575379B471}" type="slidenum">
              <a:t>‹#›</a:t>
            </a:fld>
            <a:endParaRPr lang="en-US"/>
          </a:p>
        </p:txBody>
      </p:sp>
    </p:spTree>
    <p:extLst>
      <p:ext uri="{BB962C8B-B14F-4D97-AF65-F5344CB8AC3E}">
        <p14:creationId xmlns:p14="http://schemas.microsoft.com/office/powerpoint/2010/main" val="3323116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bout Us">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07CCDC0-52AC-5FB2-938E-0B753E3DDC0C}"/>
              </a:ext>
            </a:extLst>
          </p:cNvPr>
          <p:cNvSpPr txBox="1">
            <a:spLocks noGrp="1"/>
          </p:cNvSpPr>
          <p:nvPr>
            <p:ph type="title"/>
          </p:nvPr>
        </p:nvSpPr>
        <p:spPr>
          <a:xfrm>
            <a:off x="914400" y="766916"/>
            <a:ext cx="2782528" cy="2163095"/>
          </a:xfrm>
          <a:prstGeom prst="rect">
            <a:avLst/>
          </a:prstGeom>
          <a:noFill/>
          <a:ln w="28575">
            <a:solidFill>
              <a:srgbClr val="476977"/>
            </a:solidFill>
            <a:prstDash val="solid"/>
          </a:ln>
        </p:spPr>
        <p:txBody>
          <a:bodyPr vert="horz" wrap="square" lIns="91440" tIns="45720" rIns="91440" bIns="45720" anchor="ctr" anchorCtr="1" compatLnSpc="1">
            <a:noAutofit/>
          </a:bodyPr>
          <a:lstStyle>
            <a:lvl1pPr marL="0" marR="0" lvl="0" indent="0" algn="ctr" fontAlgn="auto">
              <a:lnSpc>
                <a:spcPct val="100000"/>
              </a:lnSpc>
              <a:spcBef>
                <a:spcPts val="0"/>
              </a:spcBef>
              <a:spcAft>
                <a:spcPts val="0"/>
              </a:spcAft>
              <a:tabLst/>
              <a:defRPr lang="en-US" sz="2400" b="0" i="0" u="none" strike="noStrike" cap="all" spc="100" baseline="0">
                <a:solidFill>
                  <a:srgbClr val="476977"/>
                </a:solidFill>
                <a:uFillTx/>
                <a:latin typeface="Tenorite Bold"/>
              </a:defRPr>
            </a:lvl1pPr>
          </a:lstStyle>
          <a:p>
            <a:pPr lvl="0"/>
            <a:r>
              <a:rPr lang="en-US"/>
              <a:t>title</a:t>
            </a:r>
          </a:p>
        </p:txBody>
      </p:sp>
      <p:sp>
        <p:nvSpPr>
          <p:cNvPr id="3" name="Text Placeholder 10">
            <a:extLst>
              <a:ext uri="{FF2B5EF4-FFF2-40B4-BE49-F238E27FC236}">
                <a16:creationId xmlns:a16="http://schemas.microsoft.com/office/drawing/2014/main" id="{E6D2F3BC-EBFA-0E1A-F671-96AB27204D84}"/>
              </a:ext>
            </a:extLst>
          </p:cNvPr>
          <p:cNvSpPr txBox="1">
            <a:spLocks noGrp="1"/>
          </p:cNvSpPr>
          <p:nvPr>
            <p:ph type="body" sz="quarter" idx="4294967295"/>
          </p:nvPr>
        </p:nvSpPr>
        <p:spPr>
          <a:xfrm>
            <a:off x="4864800" y="960385"/>
            <a:ext cx="6341208" cy="1969626"/>
          </a:xfrm>
          <a:prstGeom prst="rect">
            <a:avLst/>
          </a:prstGeom>
          <a:noFill/>
          <a:ln>
            <a:noFill/>
          </a:ln>
        </p:spPr>
        <p:txBody>
          <a:bodyPr vert="horz" wrap="square" lIns="91440" tIns="45720" rIns="91440" bIns="45720" anchor="t" anchorCtr="0" compatLnSpc="1">
            <a:noAutofit/>
          </a:bodyPr>
          <a:lstStyle>
            <a:lvl1pPr marL="0" marR="0" lvl="0" indent="0" fontAlgn="auto">
              <a:lnSpc>
                <a:spcPct val="125000"/>
              </a:lnSpc>
              <a:spcBef>
                <a:spcPts val="0"/>
              </a:spcBef>
              <a:spcAft>
                <a:spcPts val="600"/>
              </a:spcAft>
              <a:buNone/>
              <a:tabLst/>
              <a:defRPr lang="en-US" sz="1800" b="0" i="0" u="none" strike="noStrike" cap="none" spc="100" baseline="0">
                <a:solidFill>
                  <a:srgbClr val="000000"/>
                </a:solidFill>
                <a:uFillTx/>
                <a:latin typeface="Tenorite "/>
              </a:defRPr>
            </a:lvl1pPr>
          </a:lstStyle>
          <a:p>
            <a:pPr lvl="0"/>
            <a:r>
              <a:rPr lang="en-US"/>
              <a:t>Click to add text</a:t>
            </a:r>
          </a:p>
        </p:txBody>
      </p:sp>
      <p:sp>
        <p:nvSpPr>
          <p:cNvPr id="4" name="Picture Placeholder 7">
            <a:extLst>
              <a:ext uri="{FF2B5EF4-FFF2-40B4-BE49-F238E27FC236}">
                <a16:creationId xmlns:a16="http://schemas.microsoft.com/office/drawing/2014/main" id="{08F3849B-5F1C-091F-2BA4-DFEFCFA8C7B7}"/>
              </a:ext>
            </a:extLst>
          </p:cNvPr>
          <p:cNvSpPr txBox="1">
            <a:spLocks noGrp="1"/>
          </p:cNvSpPr>
          <p:nvPr>
            <p:ph type="pic" sz="quarter" idx="4294967295"/>
          </p:nvPr>
        </p:nvSpPr>
        <p:spPr>
          <a:xfrm>
            <a:off x="0" y="3716597"/>
            <a:ext cx="12191996" cy="3141402"/>
          </a:xfrm>
          <a:prstGeom prst="rect">
            <a:avLst/>
          </a:prstGeom>
          <a:no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b="0" i="0" u="none" strike="noStrike" cap="none" spc="0" baseline="0">
                <a:solidFill>
                  <a:srgbClr val="000000"/>
                </a:solidFill>
                <a:uFillTx/>
                <a:latin typeface="Tenorite "/>
              </a:defRPr>
            </a:lvl1pPr>
          </a:lstStyle>
          <a:p>
            <a:pPr lvl="0"/>
            <a:r>
              <a:rPr lang="en-US"/>
              <a:t>Click to add photo</a:t>
            </a:r>
          </a:p>
        </p:txBody>
      </p:sp>
      <p:sp>
        <p:nvSpPr>
          <p:cNvPr id="5" name="Date Placeholder 3">
            <a:extLst>
              <a:ext uri="{FF2B5EF4-FFF2-40B4-BE49-F238E27FC236}">
                <a16:creationId xmlns:a16="http://schemas.microsoft.com/office/drawing/2014/main" id="{ED251803-E7CC-C2F3-A16D-66B2965642B9}"/>
              </a:ext>
            </a:extLst>
          </p:cNvPr>
          <p:cNvSpPr txBox="1">
            <a:spLocks noGrp="1"/>
          </p:cNvSpPr>
          <p:nvPr>
            <p:ph type="dt" sz="half" idx="7"/>
          </p:nvPr>
        </p:nvSpPr>
        <p:spPr/>
        <p:txBody>
          <a:bodyPr/>
          <a:lstStyle>
            <a:lvl1pPr>
              <a:defRPr>
                <a:solidFill>
                  <a:srgbClr val="FFFFFF"/>
                </a:solidFill>
                <a:effectLst>
                  <a:outerShdw dist="38096" dir="2700000">
                    <a:srgbClr val="000000"/>
                  </a:outerShdw>
                </a:effectLst>
              </a:defRPr>
            </a:lvl1pPr>
          </a:lstStyle>
          <a:p>
            <a:pPr lvl="0"/>
            <a:r>
              <a:rPr lang="en-US"/>
              <a:t>20XX</a:t>
            </a:r>
          </a:p>
        </p:txBody>
      </p:sp>
      <p:sp>
        <p:nvSpPr>
          <p:cNvPr id="6" name="Footer Placeholder 4">
            <a:extLst>
              <a:ext uri="{FF2B5EF4-FFF2-40B4-BE49-F238E27FC236}">
                <a16:creationId xmlns:a16="http://schemas.microsoft.com/office/drawing/2014/main" id="{9F06757C-D881-3955-E106-B5D6F8DF0645}"/>
              </a:ext>
            </a:extLst>
          </p:cNvPr>
          <p:cNvSpPr txBox="1">
            <a:spLocks noGrp="1"/>
          </p:cNvSpPr>
          <p:nvPr>
            <p:ph type="ftr" sz="quarter" idx="9"/>
          </p:nvPr>
        </p:nvSpPr>
        <p:spPr/>
        <p:txBody>
          <a:bodyPr/>
          <a:lstStyle>
            <a:lvl1pPr>
              <a:defRPr>
                <a:solidFill>
                  <a:srgbClr val="FFFFFF"/>
                </a:solidFill>
                <a:effectLst>
                  <a:outerShdw dist="38096" dir="2700000">
                    <a:srgbClr val="000000"/>
                  </a:outerShdw>
                </a:effectLst>
              </a:defRPr>
            </a:lvl1pPr>
          </a:lstStyle>
          <a:p>
            <a:pPr lvl="0"/>
            <a:r>
              <a:rPr lang="en-US"/>
              <a:t>Pitch deck</a:t>
            </a:r>
          </a:p>
        </p:txBody>
      </p:sp>
      <p:sp>
        <p:nvSpPr>
          <p:cNvPr id="7" name="Slide Number Placeholder 5">
            <a:extLst>
              <a:ext uri="{FF2B5EF4-FFF2-40B4-BE49-F238E27FC236}">
                <a16:creationId xmlns:a16="http://schemas.microsoft.com/office/drawing/2014/main" id="{FA39C7A0-EFDE-122E-2AB4-9BB28013DAF7}"/>
              </a:ext>
            </a:extLst>
          </p:cNvPr>
          <p:cNvSpPr txBox="1">
            <a:spLocks noGrp="1"/>
          </p:cNvSpPr>
          <p:nvPr>
            <p:ph type="sldNum" sz="quarter" idx="8"/>
          </p:nvPr>
        </p:nvSpPr>
        <p:spPr/>
        <p:txBody>
          <a:bodyPr/>
          <a:lstStyle>
            <a:lvl1pPr>
              <a:defRPr>
                <a:solidFill>
                  <a:srgbClr val="FFFFFF"/>
                </a:solidFill>
                <a:effectLst>
                  <a:outerShdw dist="38096" dir="2700000">
                    <a:srgbClr val="000000"/>
                  </a:outerShdw>
                </a:effectLst>
              </a:defRPr>
            </a:lvl1pPr>
          </a:lstStyle>
          <a:p>
            <a:pPr lvl="0"/>
            <a:fld id="{54908E88-065E-40D7-B836-9A777674C757}" type="slidenum">
              <a:t>‹#›</a:t>
            </a:fld>
            <a:endParaRPr lang="en-US"/>
          </a:p>
        </p:txBody>
      </p:sp>
    </p:spTree>
    <p:extLst>
      <p:ext uri="{BB962C8B-B14F-4D97-AF65-F5344CB8AC3E}">
        <p14:creationId xmlns:p14="http://schemas.microsoft.com/office/powerpoint/2010/main" val="969228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71AF6-D2AB-DBF5-01AD-1ACFAC1367A1}"/>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100" baseline="0">
                <a:solidFill>
                  <a:srgbClr val="767171"/>
                </a:solidFill>
                <a:uFillTx/>
                <a:latin typeface="Tenorite "/>
              </a:defRPr>
            </a:lvl1pPr>
          </a:lstStyle>
          <a:p>
            <a:pPr lvl="0"/>
            <a:r>
              <a:rPr lang="en-US"/>
              <a:t>20XX</a:t>
            </a:r>
          </a:p>
        </p:txBody>
      </p:sp>
      <p:sp>
        <p:nvSpPr>
          <p:cNvPr id="3" name="Footer Placeholder 4">
            <a:extLst>
              <a:ext uri="{FF2B5EF4-FFF2-40B4-BE49-F238E27FC236}">
                <a16:creationId xmlns:a16="http://schemas.microsoft.com/office/drawing/2014/main" id="{B41779EA-90F9-8A9B-1934-2DCF5BF09462}"/>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1" i="0" u="none" strike="noStrike" kern="1200" cap="all" spc="100" baseline="0">
                <a:solidFill>
                  <a:srgbClr val="767171"/>
                </a:solidFill>
                <a:uFillTx/>
                <a:latin typeface="Tenorite Bold"/>
              </a:defRPr>
            </a:lvl1pPr>
          </a:lstStyle>
          <a:p>
            <a:pPr lvl="0"/>
            <a:r>
              <a:rPr lang="en-US"/>
              <a:t>Pitch deck</a:t>
            </a:r>
          </a:p>
        </p:txBody>
      </p:sp>
      <p:sp>
        <p:nvSpPr>
          <p:cNvPr id="4" name="Slide Number Placeholder 5">
            <a:extLst>
              <a:ext uri="{FF2B5EF4-FFF2-40B4-BE49-F238E27FC236}">
                <a16:creationId xmlns:a16="http://schemas.microsoft.com/office/drawing/2014/main" id="{73E52E9F-B296-EB4D-0968-D12D10F8C6E9}"/>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100" baseline="0">
                <a:solidFill>
                  <a:srgbClr val="767171"/>
                </a:solidFill>
                <a:uFillTx/>
                <a:latin typeface="Tenorite "/>
              </a:defRPr>
            </a:lvl1pPr>
          </a:lstStyle>
          <a:p>
            <a:pPr lvl="0"/>
            <a:fld id="{C473460E-6BBF-438C-8F34-4CA8FA506DF0}"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hyperlink" Target="https://datacenter.aecf.org/data/tables/1793-public-school-enrollment#detailed/2/any/false/2671,2619,2547,2108,2051,1771,1740,1639,1600,1536/any/3793" TargetMode="Externa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name="Slide55">
    <p:spTree>
      <p:nvGrpSpPr>
        <p:cNvPr id="1" name=""/>
        <p:cNvGrpSpPr/>
        <p:nvPr/>
      </p:nvGrpSpPr>
      <p:grpSpPr>
        <a:xfrm>
          <a:off x="0" y="0"/>
          <a:ext cx="0" cy="0"/>
          <a:chOff x="0" y="0"/>
          <a:chExt cx="0" cy="0"/>
        </a:xfrm>
      </p:grpSpPr>
      <p:pic>
        <p:nvPicPr>
          <p:cNvPr id="2" name="Picture Placeholder 4" descr="Close-up of a green field">
            <a:extLst>
              <a:ext uri="{FF2B5EF4-FFF2-40B4-BE49-F238E27FC236}">
                <a16:creationId xmlns:a16="http://schemas.microsoft.com/office/drawing/2014/main" id="{A529C8ED-34F7-1D90-BA06-AEDB5A9DEB90}"/>
              </a:ext>
            </a:extLst>
          </p:cNvPr>
          <p:cNvPicPr>
            <a:picLocks noGrp="1" noChangeAspect="1"/>
          </p:cNvPicPr>
          <p:nvPr>
            <p:ph type="pic" sz="quarter" idx="4294967295"/>
          </p:nvPr>
        </p:nvPicPr>
        <p:blipFill>
          <a:blip r:embed="rId2">
            <a:alphaModFix amt="50000"/>
          </a:blip>
          <a:srcRect/>
          <a:stretch>
            <a:fillRect/>
          </a:stretch>
        </p:blipFill>
        <p:spPr>
          <a:xfrm>
            <a:off x="0" y="0"/>
            <a:ext cx="12191996" cy="6858000"/>
          </a:xfrm>
          <a:prstGeom prst="rect">
            <a:avLst/>
          </a:prstGeom>
          <a:noFill/>
          <a:ln>
            <a:noFill/>
          </a:ln>
        </p:spPr>
      </p:pic>
      <p:pic>
        <p:nvPicPr>
          <p:cNvPr id="3" name="Picture 1" descr="A logo for a college&#10;&#10;AI-generated content may be incorrect.">
            <a:extLst>
              <a:ext uri="{FF2B5EF4-FFF2-40B4-BE49-F238E27FC236}">
                <a16:creationId xmlns:a16="http://schemas.microsoft.com/office/drawing/2014/main" id="{30BB5B46-408C-9330-5860-24F89D72013F}"/>
              </a:ext>
            </a:extLst>
          </p:cNvPr>
          <p:cNvPicPr>
            <a:picLocks noChangeAspect="1"/>
          </p:cNvPicPr>
          <p:nvPr/>
        </p:nvPicPr>
        <p:blipFill>
          <a:blip r:embed="rId3"/>
          <a:stretch>
            <a:fillRect/>
          </a:stretch>
        </p:blipFill>
        <p:spPr>
          <a:xfrm>
            <a:off x="1229410" y="2010491"/>
            <a:ext cx="2041836" cy="2247037"/>
          </a:xfrm>
          <a:prstGeom prst="rect">
            <a:avLst/>
          </a:prstGeom>
          <a:noFill/>
          <a:ln w="88897" cap="sq">
            <a:solidFill>
              <a:srgbClr val="000000"/>
            </a:solidFill>
            <a:prstDash val="solid"/>
            <a:miter/>
          </a:ln>
        </p:spPr>
      </p:pic>
      <p:sp>
        <p:nvSpPr>
          <p:cNvPr id="4" name="TextBox 2">
            <a:extLst>
              <a:ext uri="{FF2B5EF4-FFF2-40B4-BE49-F238E27FC236}">
                <a16:creationId xmlns:a16="http://schemas.microsoft.com/office/drawing/2014/main" id="{1768C38A-EE02-0724-A06B-EDAF24526032}"/>
              </a:ext>
            </a:extLst>
          </p:cNvPr>
          <p:cNvSpPr txBox="1"/>
          <p:nvPr/>
        </p:nvSpPr>
        <p:spPr>
          <a:xfrm>
            <a:off x="3678100" y="2348124"/>
            <a:ext cx="7569723" cy="1692771"/>
          </a:xfrm>
          <a:prstGeom prst="rect">
            <a:avLst/>
          </a:prstGeom>
          <a:noFill/>
          <a:ln cap="flat">
            <a:noFill/>
          </a:ln>
        </p:spPr>
        <p:txBody>
          <a:bodyPr vert="horz" wrap="square" lIns="91440" tIns="45720" rIns="91440" bIns="45720" anchor="t" anchorCtr="0" compatLnSpc="1">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FFFFFF"/>
                </a:solidFill>
                <a:uFillTx/>
                <a:latin typeface="Times New Roman" pitchFamily="18"/>
                <a:cs typeface="Times New Roman" pitchFamily="18"/>
              </a:rPr>
              <a:t>LLTC Strategic Enrollment Management Plan (SEM) 2026-2030)</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dirty="0">
                <a:solidFill>
                  <a:srgbClr val="FFFFFF"/>
                </a:solidFill>
                <a:latin typeface="Times New Roman" pitchFamily="18"/>
                <a:cs typeface="Times New Roman" pitchFamily="18"/>
              </a:rPr>
              <a:t>Approved by: DAIR</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dirty="0">
                <a:solidFill>
                  <a:srgbClr val="FFFFFF"/>
                </a:solidFill>
                <a:uFillTx/>
                <a:latin typeface="Times New Roman" pitchFamily="18"/>
                <a:cs typeface="Times New Roman" pitchFamily="18"/>
              </a:rPr>
              <a:t>Date: 05/2026</a:t>
            </a:r>
          </a:p>
        </p:txBody>
      </p:sp>
      <p:pic>
        <p:nvPicPr>
          <p:cNvPr id="5" name="Picture 3">
            <a:extLst>
              <a:ext uri="{FF2B5EF4-FFF2-40B4-BE49-F238E27FC236}">
                <a16:creationId xmlns:a16="http://schemas.microsoft.com/office/drawing/2014/main" id="{1C18D7A2-E1C9-A73A-A01D-FF83ADF5963D}"/>
              </a:ext>
            </a:extLst>
          </p:cNvPr>
          <p:cNvPicPr>
            <a:picLocks noChangeAspect="1"/>
          </p:cNvPicPr>
          <p:nvPr/>
        </p:nvPicPr>
        <p:blipFill>
          <a:blip r:embed="rId4"/>
          <a:stretch>
            <a:fillRect/>
          </a:stretch>
        </p:blipFill>
        <p:spPr>
          <a:xfrm>
            <a:off x="907020" y="456358"/>
            <a:ext cx="10377964" cy="760140"/>
          </a:xfrm>
          <a:prstGeom prst="rect">
            <a:avLst/>
          </a:prstGeom>
          <a:noFill/>
          <a:ln cap="flat">
            <a:noFill/>
          </a:ln>
        </p:spPr>
      </p:pic>
      <p:pic>
        <p:nvPicPr>
          <p:cNvPr id="6" name="Picture 5">
            <a:extLst>
              <a:ext uri="{FF2B5EF4-FFF2-40B4-BE49-F238E27FC236}">
                <a16:creationId xmlns:a16="http://schemas.microsoft.com/office/drawing/2014/main" id="{670EAD2B-FE6E-9A7F-BEC9-56280B99D939}"/>
              </a:ext>
            </a:extLst>
          </p:cNvPr>
          <p:cNvPicPr>
            <a:picLocks noChangeAspect="1"/>
          </p:cNvPicPr>
          <p:nvPr/>
        </p:nvPicPr>
        <p:blipFill>
          <a:blip r:embed="rId4"/>
          <a:stretch>
            <a:fillRect/>
          </a:stretch>
        </p:blipFill>
        <p:spPr>
          <a:xfrm>
            <a:off x="907020" y="5389153"/>
            <a:ext cx="10377964" cy="760140"/>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BE247-74EE-710D-FF63-871AA98E802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C287980-5672-72C6-E0A2-A1558264F4C1}"/>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8" name="Title 5">
            <a:extLst>
              <a:ext uri="{FF2B5EF4-FFF2-40B4-BE49-F238E27FC236}">
                <a16:creationId xmlns:a16="http://schemas.microsoft.com/office/drawing/2014/main" id="{0D6DE229-402D-E34C-984A-8DB79E9C9031}"/>
              </a:ext>
            </a:extLst>
          </p:cNvPr>
          <p:cNvSpPr>
            <a:spLocks noGrp="1"/>
          </p:cNvSpPr>
          <p:nvPr>
            <p:ph type="title"/>
          </p:nvPr>
        </p:nvSpPr>
        <p:spPr>
          <a:xfrm>
            <a:off x="769860" y="1229775"/>
            <a:ext cx="2296613" cy="276999"/>
          </a:xfrm>
        </p:spPr>
        <p:txBody>
          <a:bodyPr/>
          <a:lstStyle/>
          <a:p>
            <a:r>
              <a:rPr lang="en-US" sz="1200" dirty="0"/>
              <a:t>Major Student Feeders</a:t>
            </a:r>
          </a:p>
        </p:txBody>
      </p:sp>
      <p:graphicFrame>
        <p:nvGraphicFramePr>
          <p:cNvPr id="10" name="Table 9">
            <a:extLst>
              <a:ext uri="{FF2B5EF4-FFF2-40B4-BE49-F238E27FC236}">
                <a16:creationId xmlns:a16="http://schemas.microsoft.com/office/drawing/2014/main" id="{D7FDBDCE-7AAB-639D-8CD1-364EB6CD342B}"/>
              </a:ext>
            </a:extLst>
          </p:cNvPr>
          <p:cNvGraphicFramePr>
            <a:graphicFrameLocks noGrp="1"/>
          </p:cNvGraphicFramePr>
          <p:nvPr>
            <p:extLst>
              <p:ext uri="{D42A27DB-BD31-4B8C-83A1-F6EECF244321}">
                <p14:modId xmlns:p14="http://schemas.microsoft.com/office/powerpoint/2010/main" val="1354885019"/>
              </p:ext>
            </p:extLst>
          </p:nvPr>
        </p:nvGraphicFramePr>
        <p:xfrm>
          <a:off x="787266" y="1506774"/>
          <a:ext cx="10377964" cy="2695956"/>
        </p:xfrm>
        <a:graphic>
          <a:graphicData uri="http://schemas.openxmlformats.org/drawingml/2006/table">
            <a:tbl>
              <a:tblPr firstRow="1" bandRow="1">
                <a:tableStyleId>{7DF18680-E054-41AD-8BC1-D1AEF772440D}</a:tableStyleId>
              </a:tblPr>
              <a:tblGrid>
                <a:gridCol w="1981698">
                  <a:extLst>
                    <a:ext uri="{9D8B030D-6E8A-4147-A177-3AD203B41FA5}">
                      <a16:colId xmlns:a16="http://schemas.microsoft.com/office/drawing/2014/main" val="20000"/>
                    </a:ext>
                  </a:extLst>
                </a:gridCol>
                <a:gridCol w="1284733">
                  <a:extLst>
                    <a:ext uri="{9D8B030D-6E8A-4147-A177-3AD203B41FA5}">
                      <a16:colId xmlns:a16="http://schemas.microsoft.com/office/drawing/2014/main" val="20001"/>
                    </a:ext>
                  </a:extLst>
                </a:gridCol>
                <a:gridCol w="1320800">
                  <a:extLst>
                    <a:ext uri="{9D8B030D-6E8A-4147-A177-3AD203B41FA5}">
                      <a16:colId xmlns:a16="http://schemas.microsoft.com/office/drawing/2014/main" val="20002"/>
                    </a:ext>
                  </a:extLst>
                </a:gridCol>
                <a:gridCol w="1468582">
                  <a:extLst>
                    <a:ext uri="{9D8B030D-6E8A-4147-A177-3AD203B41FA5}">
                      <a16:colId xmlns:a16="http://schemas.microsoft.com/office/drawing/2014/main" val="20003"/>
                    </a:ext>
                  </a:extLst>
                </a:gridCol>
                <a:gridCol w="4322151">
                  <a:extLst>
                    <a:ext uri="{9D8B030D-6E8A-4147-A177-3AD203B41FA5}">
                      <a16:colId xmlns:a16="http://schemas.microsoft.com/office/drawing/2014/main" val="20004"/>
                    </a:ext>
                  </a:extLst>
                </a:gridCol>
              </a:tblGrid>
              <a:tr h="469392">
                <a:tc>
                  <a:txBody>
                    <a:bodyPr/>
                    <a:lstStyle/>
                    <a:p>
                      <a:pPr algn="ctr"/>
                      <a:r>
                        <a:rPr lang="en-US" sz="1200" dirty="0"/>
                        <a:t>Institution</a:t>
                      </a:r>
                    </a:p>
                  </a:txBody>
                  <a:tcPr marL="100584" marR="100584" marT="50292" marB="50292"/>
                </a:tc>
                <a:tc>
                  <a:txBody>
                    <a:bodyPr/>
                    <a:lstStyle/>
                    <a:p>
                      <a:pPr algn="ctr"/>
                      <a:r>
                        <a:rPr lang="en-US" sz="1200" dirty="0"/>
                        <a:t>Students</a:t>
                      </a:r>
                      <a:r>
                        <a:rPr lang="en-US" sz="1200" baseline="0" dirty="0"/>
                        <a:t> Sent in </a:t>
                      </a:r>
                      <a:r>
                        <a:rPr lang="en-US" sz="1200" i="1" baseline="0" dirty="0"/>
                        <a:t>2025</a:t>
                      </a:r>
                      <a:endParaRPr lang="en-US" sz="1200" i="1" dirty="0"/>
                    </a:p>
                  </a:txBody>
                  <a:tcPr marL="100584" marR="100584" marT="50292" marB="50292"/>
                </a:tc>
                <a:tc>
                  <a:txBody>
                    <a:bodyPr/>
                    <a:lstStyle/>
                    <a:p>
                      <a:pPr algn="ctr"/>
                      <a:r>
                        <a:rPr lang="en-US" sz="1200" dirty="0"/>
                        <a:t>Opportunity Size</a:t>
                      </a:r>
                    </a:p>
                  </a:txBody>
                  <a:tcPr marL="100584" marR="100584" marT="50292" marB="50292"/>
                </a:tc>
                <a:tc>
                  <a:txBody>
                    <a:bodyPr/>
                    <a:lstStyle/>
                    <a:p>
                      <a:pPr algn="ctr"/>
                      <a:r>
                        <a:rPr lang="en-US" sz="1200" dirty="0"/>
                        <a:t>Anticipated Growth</a:t>
                      </a:r>
                    </a:p>
                  </a:txBody>
                  <a:tcPr marL="100584" marR="100584" marT="50292" marB="50292"/>
                </a:tc>
                <a:tc>
                  <a:txBody>
                    <a:bodyPr/>
                    <a:lstStyle/>
                    <a:p>
                      <a:pPr algn="ctr"/>
                      <a:r>
                        <a:rPr lang="en-US" sz="1200" dirty="0"/>
                        <a:t>Comments</a:t>
                      </a:r>
                    </a:p>
                  </a:txBody>
                  <a:tcPr marL="100584" marR="100584" marT="50292" marB="50292"/>
                </a:tc>
                <a:extLst>
                  <a:ext uri="{0D108BD9-81ED-4DB2-BD59-A6C34878D82A}">
                    <a16:rowId xmlns:a16="http://schemas.microsoft.com/office/drawing/2014/main" val="10000"/>
                  </a:ext>
                </a:extLst>
              </a:tr>
              <a:tr h="407924">
                <a:tc>
                  <a:txBody>
                    <a:bodyPr/>
                    <a:lstStyle/>
                    <a:p>
                      <a:r>
                        <a:rPr lang="en-US" sz="1000" i="0" dirty="0"/>
                        <a:t>Bemidji Public School District</a:t>
                      </a:r>
                    </a:p>
                  </a:txBody>
                  <a:tcPr marL="100584" marR="100584" marT="50292" marB="50292"/>
                </a:tc>
                <a:tc>
                  <a:txBody>
                    <a:bodyPr/>
                    <a:lstStyle/>
                    <a:p>
                      <a:pPr algn="ctr"/>
                      <a:r>
                        <a:rPr lang="en-US" sz="1000" i="0" dirty="0"/>
                        <a:t>15-20</a:t>
                      </a:r>
                    </a:p>
                  </a:txBody>
                  <a:tcPr marL="100584" marR="100584" marT="50292" marB="50292"/>
                </a:tc>
                <a:tc>
                  <a:txBody>
                    <a:bodyPr/>
                    <a:lstStyle/>
                    <a:p>
                      <a:pPr algn="ctr"/>
                      <a:r>
                        <a:rPr lang="en-US" sz="1000" i="0" dirty="0"/>
                        <a:t>Medium</a:t>
                      </a:r>
                    </a:p>
                  </a:txBody>
                  <a:tcPr marL="100584" marR="100584" marT="50292" marB="50292"/>
                </a:tc>
                <a:tc>
                  <a:txBody>
                    <a:bodyPr/>
                    <a:lstStyle/>
                    <a:p>
                      <a:pPr algn="ctr"/>
                      <a:r>
                        <a:rPr lang="en-US" sz="1000" i="0" dirty="0"/>
                        <a:t>Low-Moderate</a:t>
                      </a:r>
                    </a:p>
                  </a:txBody>
                  <a:tcPr marL="100584" marR="100584" marT="50292" marB="50292"/>
                </a:tc>
                <a:tc>
                  <a:txBody>
                    <a:bodyPr/>
                    <a:lstStyle/>
                    <a:p>
                      <a:r>
                        <a:rPr lang="en-US" sz="1000" i="0" dirty="0"/>
                        <a:t>Large graduating classes, but strong competition from Bemidji State, NTC, and other MN State Colleges. Opportunities are strongest in workforce and Indigenous-aligned pathways. </a:t>
                      </a:r>
                    </a:p>
                  </a:txBody>
                  <a:tcPr marL="100584" marR="100584" marT="50292" marB="50292"/>
                </a:tc>
                <a:extLst>
                  <a:ext uri="{0D108BD9-81ED-4DB2-BD59-A6C34878D82A}">
                    <a16:rowId xmlns:a16="http://schemas.microsoft.com/office/drawing/2014/main" val="10001"/>
                  </a:ext>
                </a:extLst>
              </a:tr>
              <a:tr h="553212">
                <a:tc>
                  <a:txBody>
                    <a:bodyPr/>
                    <a:lstStyle/>
                    <a:p>
                      <a:r>
                        <a:rPr lang="en-US" sz="1000" i="0" dirty="0"/>
                        <a:t>Cass Lake-Bena School District</a:t>
                      </a:r>
                    </a:p>
                  </a:txBody>
                  <a:tcPr marL="100584" marR="100584" marT="50292" marB="50292"/>
                </a:tc>
                <a:tc>
                  <a:txBody>
                    <a:bodyPr/>
                    <a:lstStyle/>
                    <a:p>
                      <a:pPr algn="ctr"/>
                      <a:r>
                        <a:rPr lang="en-US" sz="1000" i="0" dirty="0"/>
                        <a:t>7-10</a:t>
                      </a:r>
                    </a:p>
                  </a:txBody>
                  <a:tcPr marL="100584" marR="100584" marT="50292" marB="50292"/>
                </a:tc>
                <a:tc>
                  <a:txBody>
                    <a:bodyPr/>
                    <a:lstStyle/>
                    <a:p>
                      <a:pPr algn="ctr"/>
                      <a:r>
                        <a:rPr lang="en-US" sz="1000" i="0" dirty="0"/>
                        <a:t>Small, but strategic to the area and need</a:t>
                      </a:r>
                    </a:p>
                  </a:txBody>
                  <a:tcPr marL="100584" marR="100584" marT="50292" marB="50292"/>
                </a:tc>
                <a:tc>
                  <a:txBody>
                    <a:bodyPr/>
                    <a:lstStyle/>
                    <a:p>
                      <a:pPr algn="ctr"/>
                      <a:r>
                        <a:rPr lang="en-US" sz="1000" i="0" dirty="0"/>
                        <a:t>Moderate</a:t>
                      </a:r>
                    </a:p>
                  </a:txBody>
                  <a:tcPr marL="100584" marR="100584" marT="50292" marB="50292"/>
                </a:tc>
                <a:tc>
                  <a:txBody>
                    <a:bodyPr/>
                    <a:lstStyle/>
                    <a:p>
                      <a:r>
                        <a:rPr lang="en-US" sz="1000" i="0" dirty="0"/>
                        <a:t>Core service-area district; strong mission alignment and community ties; growth likely through deeper advising, dual enrollment transition, and summer bridge strategies. </a:t>
                      </a:r>
                    </a:p>
                  </a:txBody>
                  <a:tcPr marL="100584" marR="100584" marT="50292" marB="50292"/>
                </a:tc>
                <a:extLst>
                  <a:ext uri="{0D108BD9-81ED-4DB2-BD59-A6C34878D82A}">
                    <a16:rowId xmlns:a16="http://schemas.microsoft.com/office/drawing/2014/main" val="10002"/>
                  </a:ext>
                </a:extLst>
              </a:tr>
              <a:tr h="553212">
                <a:tc>
                  <a:txBody>
                    <a:bodyPr/>
                    <a:lstStyle/>
                    <a:p>
                      <a:r>
                        <a:rPr lang="en-US" sz="1000" i="0" dirty="0"/>
                        <a:t>Bagley Public School District</a:t>
                      </a:r>
                      <a:br>
                        <a:rPr lang="en-US" sz="1000" i="0" dirty="0"/>
                      </a:br>
                      <a:r>
                        <a:rPr lang="en-US" sz="1000" i="0" dirty="0"/>
                        <a:t>Potential</a:t>
                      </a:r>
                    </a:p>
                  </a:txBody>
                  <a:tcPr marL="100584" marR="100584" marT="50292" marB="50292"/>
                </a:tc>
                <a:tc>
                  <a:txBody>
                    <a:bodyPr/>
                    <a:lstStyle/>
                    <a:p>
                      <a:pPr algn="ctr"/>
                      <a:r>
                        <a:rPr lang="en-US" sz="1000" i="0" dirty="0"/>
                        <a:t>2-4</a:t>
                      </a:r>
                    </a:p>
                  </a:txBody>
                  <a:tcPr marL="100584" marR="100584" marT="50292" marB="50292"/>
                </a:tc>
                <a:tc>
                  <a:txBody>
                    <a:bodyPr/>
                    <a:lstStyle/>
                    <a:p>
                      <a:pPr algn="ctr"/>
                      <a:r>
                        <a:rPr lang="en-US" sz="1000" i="0" dirty="0"/>
                        <a:t>Small to Medium</a:t>
                      </a:r>
                    </a:p>
                  </a:txBody>
                  <a:tcPr marL="100584" marR="100584" marT="50292" marB="50292"/>
                </a:tc>
                <a:tc>
                  <a:txBody>
                    <a:bodyPr/>
                    <a:lstStyle/>
                    <a:p>
                      <a:pPr algn="ctr"/>
                      <a:r>
                        <a:rPr lang="en-US" sz="1000" i="0" dirty="0"/>
                        <a:t>Moderate</a:t>
                      </a:r>
                    </a:p>
                  </a:txBody>
                  <a:tcPr marL="100584" marR="100584" marT="50292" marB="50292"/>
                </a:tc>
                <a:tc>
                  <a:txBody>
                    <a:bodyPr/>
                    <a:lstStyle/>
                    <a:p>
                      <a:r>
                        <a:rPr lang="en-US" sz="1000" i="0" dirty="0"/>
                        <a:t>Smaller cohorts but limited local postsecondary options; opportunity to expand awareness and relationships, especially for certificate and transfer pathways. </a:t>
                      </a:r>
                    </a:p>
                  </a:txBody>
                  <a:tcPr marL="100584" marR="100584" marT="50292" marB="50292"/>
                </a:tc>
                <a:extLst>
                  <a:ext uri="{0D108BD9-81ED-4DB2-BD59-A6C34878D82A}">
                    <a16:rowId xmlns:a16="http://schemas.microsoft.com/office/drawing/2014/main" val="10003"/>
                  </a:ext>
                </a:extLst>
              </a:tr>
              <a:tr h="553212">
                <a:tc>
                  <a:txBody>
                    <a:bodyPr/>
                    <a:lstStyle/>
                    <a:p>
                      <a:r>
                        <a:rPr lang="en-US" sz="1000" i="0" dirty="0"/>
                        <a:t>Clearwater –</a:t>
                      </a:r>
                      <a:r>
                        <a:rPr lang="en-US" sz="1000" i="0" dirty="0" err="1"/>
                        <a:t>Gonvick</a:t>
                      </a:r>
                      <a:r>
                        <a:rPr lang="en-US" sz="1000" i="0" dirty="0"/>
                        <a:t> Public School District</a:t>
                      </a:r>
                    </a:p>
                  </a:txBody>
                  <a:tcPr marL="100584" marR="100584" marT="50292" marB="50292"/>
                </a:tc>
                <a:tc>
                  <a:txBody>
                    <a:bodyPr/>
                    <a:lstStyle/>
                    <a:p>
                      <a:pPr algn="ctr"/>
                      <a:r>
                        <a:rPr lang="en-US" sz="1000" i="0" dirty="0"/>
                        <a:t>1-3</a:t>
                      </a:r>
                    </a:p>
                  </a:txBody>
                  <a:tcPr marL="100584" marR="100584" marT="50292" marB="50292"/>
                </a:tc>
                <a:tc>
                  <a:txBody>
                    <a:bodyPr/>
                    <a:lstStyle/>
                    <a:p>
                      <a:pPr algn="ctr"/>
                      <a:r>
                        <a:rPr lang="en-US" sz="1000" i="0" dirty="0"/>
                        <a:t>Small</a:t>
                      </a:r>
                    </a:p>
                  </a:txBody>
                  <a:tcPr marL="100584" marR="100584" marT="50292" marB="50292"/>
                </a:tc>
                <a:tc>
                  <a:txBody>
                    <a:bodyPr/>
                    <a:lstStyle/>
                    <a:p>
                      <a:pPr algn="ctr"/>
                      <a:r>
                        <a:rPr lang="en-US" sz="1000" i="0" dirty="0"/>
                        <a:t>Low-Moderate</a:t>
                      </a:r>
                    </a:p>
                  </a:txBody>
                  <a:tcPr marL="100584" marR="100584" marT="50292" marB="50292"/>
                </a:tc>
                <a:tc>
                  <a:txBody>
                    <a:bodyPr/>
                    <a:lstStyle/>
                    <a:p>
                      <a:r>
                        <a:rPr lang="en-US" sz="1000" i="0" dirty="0"/>
                        <a:t>Very small graduating cohorts; potential impact through individualized outreach and adult-reentry, rather than traditional pipeline growth. </a:t>
                      </a:r>
                    </a:p>
                  </a:txBody>
                  <a:tcPr marL="100584" marR="100584" marT="50292" marB="50292"/>
                </a:tc>
                <a:extLst>
                  <a:ext uri="{0D108BD9-81ED-4DB2-BD59-A6C34878D82A}">
                    <a16:rowId xmlns:a16="http://schemas.microsoft.com/office/drawing/2014/main" val="10004"/>
                  </a:ext>
                </a:extLst>
              </a:tr>
            </a:tbl>
          </a:graphicData>
        </a:graphic>
      </p:graphicFrame>
      <p:graphicFrame>
        <p:nvGraphicFramePr>
          <p:cNvPr id="11" name="Table 10">
            <a:extLst>
              <a:ext uri="{FF2B5EF4-FFF2-40B4-BE49-F238E27FC236}">
                <a16:creationId xmlns:a16="http://schemas.microsoft.com/office/drawing/2014/main" id="{1AC02B95-BB9D-A205-6A3C-5931998FEA1F}"/>
              </a:ext>
            </a:extLst>
          </p:cNvPr>
          <p:cNvGraphicFramePr>
            <a:graphicFrameLocks noGrp="1"/>
          </p:cNvGraphicFramePr>
          <p:nvPr>
            <p:extLst>
              <p:ext uri="{D42A27DB-BD31-4B8C-83A1-F6EECF244321}">
                <p14:modId xmlns:p14="http://schemas.microsoft.com/office/powerpoint/2010/main" val="3066758821"/>
              </p:ext>
            </p:extLst>
          </p:nvPr>
        </p:nvGraphicFramePr>
        <p:xfrm>
          <a:off x="804672" y="4287288"/>
          <a:ext cx="10343152" cy="2374935"/>
        </p:xfrm>
        <a:graphic>
          <a:graphicData uri="http://schemas.openxmlformats.org/drawingml/2006/table">
            <a:tbl>
              <a:tblPr firstRow="1" bandRow="1">
                <a:tableStyleId>{7DF18680-E054-41AD-8BC1-D1AEF772440D}</a:tableStyleId>
              </a:tblPr>
              <a:tblGrid>
                <a:gridCol w="1966237">
                  <a:extLst>
                    <a:ext uri="{9D8B030D-6E8A-4147-A177-3AD203B41FA5}">
                      <a16:colId xmlns:a16="http://schemas.microsoft.com/office/drawing/2014/main" val="9484479"/>
                    </a:ext>
                  </a:extLst>
                </a:gridCol>
                <a:gridCol w="8376915">
                  <a:extLst>
                    <a:ext uri="{9D8B030D-6E8A-4147-A177-3AD203B41FA5}">
                      <a16:colId xmlns:a16="http://schemas.microsoft.com/office/drawing/2014/main" val="3954599900"/>
                    </a:ext>
                  </a:extLst>
                </a:gridCol>
              </a:tblGrid>
              <a:tr h="615226">
                <a:tc gridSpan="2">
                  <a:txBody>
                    <a:bodyPr/>
                    <a:lstStyle/>
                    <a:p>
                      <a:pPr marL="0" marR="0" lvl="0" indent="0" algn="l" defTabSz="-114300" rtl="0" eaLnBrk="1" fontAlgn="auto" latinLnBrk="0" hangingPunct="1">
                        <a:lnSpc>
                          <a:spcPct val="100000"/>
                        </a:lnSpc>
                        <a:spcBef>
                          <a:spcPts val="550"/>
                        </a:spcBef>
                        <a:spcAft>
                          <a:spcPts val="0"/>
                        </a:spcAft>
                        <a:buClrTx/>
                        <a:buSzTx/>
                        <a:buFontTx/>
                        <a:buNone/>
                        <a:tabLst/>
                        <a:defRPr/>
                      </a:pPr>
                      <a:r>
                        <a:rPr lang="en-US" sz="1000" b="1" dirty="0"/>
                        <a:t>Proposed Institutional Response to Changes in Major Student Feeders: E.g., </a:t>
                      </a:r>
                      <a:r>
                        <a:rPr lang="en-US" sz="1000" i="1" dirty="0"/>
                        <a:t>Anticipated growth and low market penetration at Governor High School as well as Widget Making Certificate provide opportunities, but both require marketing and recruitment investment required; </a:t>
                      </a:r>
                      <a:r>
                        <a:rPr lang="en-US" sz="1000" i="1" dirty="0" err="1"/>
                        <a:t>Midtier</a:t>
                      </a:r>
                      <a:r>
                        <a:rPr lang="en-US" sz="1000" i="1" dirty="0"/>
                        <a:t> State University reverse transfer requires investment in website and process review.</a:t>
                      </a:r>
                      <a:endParaRPr lang="en-US" sz="1000" b="1" dirty="0"/>
                    </a:p>
                  </a:txBody>
                  <a:tcPr/>
                </a:tc>
                <a:tc hMerge="1">
                  <a:txBody>
                    <a:bodyPr/>
                    <a:lstStyle/>
                    <a:p>
                      <a:endParaRPr lang="en-US"/>
                    </a:p>
                  </a:txBody>
                  <a:tcPr/>
                </a:tc>
                <a:extLst>
                  <a:ext uri="{0D108BD9-81ED-4DB2-BD59-A6C34878D82A}">
                    <a16:rowId xmlns:a16="http://schemas.microsoft.com/office/drawing/2014/main" val="89561233"/>
                  </a:ext>
                </a:extLst>
              </a:tr>
              <a:tr h="290523">
                <a:tc>
                  <a:txBody>
                    <a:bodyPr/>
                    <a:lstStyle/>
                    <a:p>
                      <a:r>
                        <a:rPr lang="en-US" sz="1100" i="0" dirty="0"/>
                        <a:t>Bemidji Public School District</a:t>
                      </a:r>
                    </a:p>
                  </a:txBody>
                  <a:tcPr/>
                </a:tc>
                <a:tc>
                  <a:txBody>
                    <a:bodyPr/>
                    <a:lstStyle/>
                    <a:p>
                      <a:r>
                        <a:rPr lang="en-US" sz="1100" i="0" dirty="0"/>
                        <a:t>Maintain a focused but selective recruitment presence emphasizing LLTC’s culturally grounded programs, workforce-aligned certificates and Indigenous Leadership pathways. Strengthen differentiation through relationship-based outreach rather than broad marketing. </a:t>
                      </a:r>
                    </a:p>
                  </a:txBody>
                  <a:tcPr/>
                </a:tc>
                <a:extLst>
                  <a:ext uri="{0D108BD9-81ED-4DB2-BD59-A6C34878D82A}">
                    <a16:rowId xmlns:a16="http://schemas.microsoft.com/office/drawing/2014/main" val="3051591317"/>
                  </a:ext>
                </a:extLst>
              </a:tr>
              <a:tr h="478509">
                <a:tc>
                  <a:txBody>
                    <a:bodyPr/>
                    <a:lstStyle/>
                    <a:p>
                      <a:r>
                        <a:rPr lang="en-US" sz="1100" i="0" dirty="0"/>
                        <a:t>Cass Lake-Bena School District</a:t>
                      </a:r>
                    </a:p>
                  </a:txBody>
                  <a:tcPr/>
                </a:tc>
                <a:tc>
                  <a:txBody>
                    <a:bodyPr/>
                    <a:lstStyle/>
                    <a:p>
                      <a:r>
                        <a:rPr lang="en-US" sz="1100" i="0" dirty="0"/>
                        <a:t>Prioritizing intensive relationship-based engagement, expanded dual enrollment transition supports and early advising to increase capture of graduating seniors. Invest in summer bridge and first-year persistence efforts to strengthen  this core service-area pipeline. </a:t>
                      </a:r>
                    </a:p>
                  </a:txBody>
                  <a:tcPr/>
                </a:tc>
                <a:extLst>
                  <a:ext uri="{0D108BD9-81ED-4DB2-BD59-A6C34878D82A}">
                    <a16:rowId xmlns:a16="http://schemas.microsoft.com/office/drawing/2014/main" val="2625138003"/>
                  </a:ext>
                </a:extLst>
              </a:tr>
              <a:tr h="854480">
                <a:tc>
                  <a:txBody>
                    <a:bodyPr/>
                    <a:lstStyle/>
                    <a:p>
                      <a:r>
                        <a:rPr lang="en-US" sz="1100" i="0" dirty="0"/>
                        <a:t>Bagley Public School District</a:t>
                      </a:r>
                      <a:br>
                        <a:rPr lang="en-US" sz="1100" i="0" dirty="0"/>
                      </a:br>
                      <a:r>
                        <a:rPr lang="en-US" sz="1100" i="0" dirty="0"/>
                        <a:t>Potential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i="0" dirty="0"/>
                        <a:t>Clearwater –</a:t>
                      </a:r>
                      <a:r>
                        <a:rPr lang="en-US" sz="1100" i="0" dirty="0" err="1"/>
                        <a:t>Gonvick</a:t>
                      </a:r>
                      <a:r>
                        <a:rPr lang="en-US" sz="1100" i="0" dirty="0"/>
                        <a:t> Public School District</a:t>
                      </a:r>
                    </a:p>
                  </a:txBody>
                  <a:tcPr/>
                </a:tc>
                <a:tc>
                  <a:txBody>
                    <a:bodyPr/>
                    <a:lstStyle/>
                    <a:p>
                      <a:r>
                        <a:rPr lang="en-US" sz="1100" i="0" dirty="0"/>
                        <a:t>Bagley: Develop targeted outreach efforts and visibility efforts, including school visits and community events, to build awareness of LLTC as a local, affordable option. Emphasize certificate and transfer pathways aligned to workforce and adult learner interests. </a:t>
                      </a:r>
                    </a:p>
                    <a:p>
                      <a:r>
                        <a:rPr lang="en-US" sz="1100" i="0" dirty="0"/>
                        <a:t>Clearwater: Pursue low-cost, high-touch recruitment strategies focused on individualized outreach and adult re-entry rather than large cohort growth. Explore partnerships with teachers and community members to short-term  credentials and stackable pathways. </a:t>
                      </a:r>
                    </a:p>
                  </a:txBody>
                  <a:tcPr/>
                </a:tc>
                <a:extLst>
                  <a:ext uri="{0D108BD9-81ED-4DB2-BD59-A6C34878D82A}">
                    <a16:rowId xmlns:a16="http://schemas.microsoft.com/office/drawing/2014/main" val="2739951696"/>
                  </a:ext>
                </a:extLst>
              </a:tr>
            </a:tbl>
          </a:graphicData>
        </a:graphic>
      </p:graphicFrame>
    </p:spTree>
    <p:extLst>
      <p:ext uri="{BB962C8B-B14F-4D97-AF65-F5344CB8AC3E}">
        <p14:creationId xmlns:p14="http://schemas.microsoft.com/office/powerpoint/2010/main" val="1432617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9941A-EAE7-9B12-3146-8AA266D64B5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E36002E-99F9-52AC-7FD5-8139F0F45F58}"/>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8" name="Title 5">
            <a:extLst>
              <a:ext uri="{FF2B5EF4-FFF2-40B4-BE49-F238E27FC236}">
                <a16:creationId xmlns:a16="http://schemas.microsoft.com/office/drawing/2014/main" id="{B90E3AAE-4310-5D93-98C6-072B4A0B21AF}"/>
              </a:ext>
            </a:extLst>
          </p:cNvPr>
          <p:cNvSpPr>
            <a:spLocks noGrp="1"/>
          </p:cNvSpPr>
          <p:nvPr>
            <p:ph type="title"/>
          </p:nvPr>
        </p:nvSpPr>
        <p:spPr>
          <a:xfrm>
            <a:off x="769860" y="1155283"/>
            <a:ext cx="4716542" cy="276999"/>
          </a:xfrm>
        </p:spPr>
        <p:txBody>
          <a:bodyPr/>
          <a:lstStyle/>
          <a:p>
            <a:pPr algn="l"/>
            <a:r>
              <a:rPr lang="en-US" sz="1600" dirty="0"/>
              <a:t>Labor Market 2025 Analysis Minnesota</a:t>
            </a:r>
          </a:p>
        </p:txBody>
      </p:sp>
      <p:graphicFrame>
        <p:nvGraphicFramePr>
          <p:cNvPr id="3" name="Table 2">
            <a:extLst>
              <a:ext uri="{FF2B5EF4-FFF2-40B4-BE49-F238E27FC236}">
                <a16:creationId xmlns:a16="http://schemas.microsoft.com/office/drawing/2014/main" id="{FFBB5FA0-2E73-645D-805F-1E1C2AE1F000}"/>
              </a:ext>
            </a:extLst>
          </p:cNvPr>
          <p:cNvGraphicFramePr>
            <a:graphicFrameLocks noGrp="1"/>
          </p:cNvGraphicFramePr>
          <p:nvPr>
            <p:extLst>
              <p:ext uri="{D42A27DB-BD31-4B8C-83A1-F6EECF244321}">
                <p14:modId xmlns:p14="http://schemas.microsoft.com/office/powerpoint/2010/main" val="2256584325"/>
              </p:ext>
            </p:extLst>
          </p:nvPr>
        </p:nvGraphicFramePr>
        <p:xfrm>
          <a:off x="6431282" y="1155283"/>
          <a:ext cx="4716542" cy="4030599"/>
        </p:xfrm>
        <a:graphic>
          <a:graphicData uri="http://schemas.openxmlformats.org/drawingml/2006/table">
            <a:tbl>
              <a:tblPr firstRow="1" bandRow="1">
                <a:tableStyleId>{7DF18680-E054-41AD-8BC1-D1AEF772440D}</a:tableStyleId>
              </a:tblPr>
              <a:tblGrid>
                <a:gridCol w="1040936">
                  <a:extLst>
                    <a:ext uri="{9D8B030D-6E8A-4147-A177-3AD203B41FA5}">
                      <a16:colId xmlns:a16="http://schemas.microsoft.com/office/drawing/2014/main" val="687083267"/>
                    </a:ext>
                  </a:extLst>
                </a:gridCol>
                <a:gridCol w="1505527">
                  <a:extLst>
                    <a:ext uri="{9D8B030D-6E8A-4147-A177-3AD203B41FA5}">
                      <a16:colId xmlns:a16="http://schemas.microsoft.com/office/drawing/2014/main" val="250616562"/>
                    </a:ext>
                  </a:extLst>
                </a:gridCol>
                <a:gridCol w="1006570">
                  <a:extLst>
                    <a:ext uri="{9D8B030D-6E8A-4147-A177-3AD203B41FA5}">
                      <a16:colId xmlns:a16="http://schemas.microsoft.com/office/drawing/2014/main" val="3705135531"/>
                    </a:ext>
                  </a:extLst>
                </a:gridCol>
                <a:gridCol w="1163509">
                  <a:extLst>
                    <a:ext uri="{9D8B030D-6E8A-4147-A177-3AD203B41FA5}">
                      <a16:colId xmlns:a16="http://schemas.microsoft.com/office/drawing/2014/main" val="2162521859"/>
                    </a:ext>
                  </a:extLst>
                </a:gridCol>
              </a:tblGrid>
              <a:tr h="248644">
                <a:tc gridSpan="2">
                  <a:txBody>
                    <a:bodyPr/>
                    <a:lstStyle/>
                    <a:p>
                      <a:r>
                        <a:rPr lang="en-US" sz="1300" dirty="0"/>
                        <a:t>Industries</a:t>
                      </a:r>
                    </a:p>
                  </a:txBody>
                  <a:tcPr marL="100584" marR="100584" marT="50292" marB="50292"/>
                </a:tc>
                <a:tc hMerge="1">
                  <a:txBody>
                    <a:bodyPr/>
                    <a:lstStyle/>
                    <a:p>
                      <a:endParaRPr lang="en-US"/>
                    </a:p>
                  </a:txBody>
                  <a:tcPr/>
                </a:tc>
                <a:tc gridSpan="2">
                  <a:txBody>
                    <a:bodyPr/>
                    <a:lstStyle/>
                    <a:p>
                      <a:r>
                        <a:rPr lang="en-US" sz="1300" dirty="0"/>
                        <a:t>Occupations</a:t>
                      </a:r>
                    </a:p>
                  </a:txBody>
                  <a:tcPr marL="100584" marR="100584" marT="50292" marB="50292"/>
                </a:tc>
                <a:tc hMerge="1">
                  <a:txBody>
                    <a:bodyPr/>
                    <a:lstStyle/>
                    <a:p>
                      <a:endParaRPr lang="en-US"/>
                    </a:p>
                  </a:txBody>
                  <a:tcPr/>
                </a:tc>
                <a:extLst>
                  <a:ext uri="{0D108BD9-81ED-4DB2-BD59-A6C34878D82A}">
                    <a16:rowId xmlns:a16="http://schemas.microsoft.com/office/drawing/2014/main" val="3967195528"/>
                  </a:ext>
                </a:extLst>
              </a:tr>
              <a:tr h="215647">
                <a:tc>
                  <a:txBody>
                    <a:bodyPr/>
                    <a:lstStyle/>
                    <a:p>
                      <a:pPr marL="0" indent="0">
                        <a:buNone/>
                      </a:pPr>
                      <a:r>
                        <a:rPr lang="en-US" sz="1000" i="1" dirty="0"/>
                        <a:t>Top 5 Growing</a:t>
                      </a:r>
                    </a:p>
                  </a:txBody>
                  <a:tcPr marL="100584" marR="100584" marT="50292" marB="50292"/>
                </a:tc>
                <a:tc>
                  <a:txBody>
                    <a:bodyPr/>
                    <a:lstStyle/>
                    <a:p>
                      <a:pPr marL="0" indent="0">
                        <a:buNone/>
                      </a:pPr>
                      <a:r>
                        <a:rPr lang="en-US" sz="1000" i="1" dirty="0"/>
                        <a:t>Top 5 Declining</a:t>
                      </a:r>
                    </a:p>
                  </a:txBody>
                  <a:tcPr marL="100584" marR="100584" marT="50292" marB="50292"/>
                </a:tc>
                <a:tc>
                  <a:txBody>
                    <a:bodyPr/>
                    <a:lstStyle/>
                    <a:p>
                      <a:pPr marL="0" indent="0">
                        <a:buNone/>
                      </a:pPr>
                      <a:r>
                        <a:rPr lang="en-US" sz="1000" i="1" baseline="0" dirty="0"/>
                        <a:t>Top 5 Growing</a:t>
                      </a:r>
                    </a:p>
                  </a:txBody>
                  <a:tcPr marL="100584" marR="100584" marT="50292" marB="50292"/>
                </a:tc>
                <a:tc>
                  <a:txBody>
                    <a:bodyPr/>
                    <a:lstStyle/>
                    <a:p>
                      <a:pPr marL="0" indent="0">
                        <a:buNone/>
                      </a:pPr>
                      <a:r>
                        <a:rPr lang="en-US" sz="1000" i="1" baseline="0" dirty="0"/>
                        <a:t>Top 5 Declining</a:t>
                      </a:r>
                    </a:p>
                  </a:txBody>
                  <a:tcPr marL="100584" marR="100584" marT="50292" marB="50292"/>
                </a:tc>
                <a:extLst>
                  <a:ext uri="{0D108BD9-81ED-4DB2-BD59-A6C34878D82A}">
                    <a16:rowId xmlns:a16="http://schemas.microsoft.com/office/drawing/2014/main" val="1143344030"/>
                  </a:ext>
                </a:extLst>
              </a:tr>
              <a:tr h="407546">
                <a:tc>
                  <a:txBody>
                    <a:bodyPr/>
                    <a:lstStyle/>
                    <a:p>
                      <a:pPr marL="0" indent="0">
                        <a:buNone/>
                      </a:pPr>
                      <a:r>
                        <a:rPr lang="en-US" sz="1000" i="1" dirty="0"/>
                        <a:t>Healthcare and Social Assistance</a:t>
                      </a:r>
                    </a:p>
                  </a:txBody>
                  <a:tcPr marL="100584" marR="100584" marT="50292" marB="50292"/>
                </a:tc>
                <a:tc>
                  <a:txBody>
                    <a:bodyPr/>
                    <a:lstStyle/>
                    <a:p>
                      <a:pPr marL="0" indent="0">
                        <a:buNone/>
                      </a:pPr>
                      <a:r>
                        <a:rPr lang="en-US" sz="1000" i="1" dirty="0"/>
                        <a:t>Publishing, Telecommunications, Broadcasting</a:t>
                      </a:r>
                    </a:p>
                  </a:txBody>
                  <a:tcPr marL="100584" marR="100584" marT="50292" marB="50292"/>
                </a:tc>
                <a:tc>
                  <a:txBody>
                    <a:bodyPr/>
                    <a:lstStyle/>
                    <a:p>
                      <a:pPr marL="0" indent="0">
                        <a:buNone/>
                      </a:pPr>
                      <a:r>
                        <a:rPr lang="en-US" sz="1000" i="1" baseline="0" dirty="0"/>
                        <a:t>Wind Technologies</a:t>
                      </a:r>
                    </a:p>
                    <a:p>
                      <a:pPr marL="0" indent="0">
                        <a:buNone/>
                      </a:pPr>
                      <a:r>
                        <a:rPr lang="en-US" sz="1000" i="1" baseline="0" dirty="0"/>
                        <a:t>Renewable Energy</a:t>
                      </a:r>
                    </a:p>
                  </a:txBody>
                  <a:tcPr marL="100584" marR="100584" marT="50292" marB="50292"/>
                </a:tc>
                <a:tc>
                  <a:txBody>
                    <a:bodyPr/>
                    <a:lstStyle/>
                    <a:p>
                      <a:pPr marL="0" indent="0">
                        <a:buNone/>
                      </a:pPr>
                      <a:r>
                        <a:rPr lang="en-US" sz="1000" i="1" baseline="0" dirty="0"/>
                        <a:t>Office administration workers: Automation</a:t>
                      </a:r>
                    </a:p>
                  </a:txBody>
                  <a:tcPr marL="100584" marR="100584" marT="50292" marB="50292"/>
                </a:tc>
                <a:extLst>
                  <a:ext uri="{0D108BD9-81ED-4DB2-BD59-A6C34878D82A}">
                    <a16:rowId xmlns:a16="http://schemas.microsoft.com/office/drawing/2014/main" val="233487728"/>
                  </a:ext>
                </a:extLst>
              </a:tr>
              <a:tr h="493400">
                <a:tc>
                  <a:txBody>
                    <a:bodyPr/>
                    <a:lstStyle/>
                    <a:p>
                      <a:pPr marL="0" indent="0">
                        <a:buNone/>
                      </a:pPr>
                      <a:r>
                        <a:rPr lang="en-US" sz="1000" i="1" dirty="0"/>
                        <a:t>Construction</a:t>
                      </a:r>
                    </a:p>
                  </a:txBody>
                  <a:tcPr marL="100584" marR="100584" marT="50292" marB="50292"/>
                </a:tc>
                <a:tc>
                  <a:txBody>
                    <a:bodyPr/>
                    <a:lstStyle/>
                    <a:p>
                      <a:pPr marL="0" indent="0">
                        <a:buNone/>
                      </a:pPr>
                      <a:r>
                        <a:rPr lang="en-US" sz="1000" i="1" dirty="0"/>
                        <a:t>Finance: Banking, Insurance, and Real-Estate</a:t>
                      </a:r>
                    </a:p>
                  </a:txBody>
                  <a:tcPr marL="100584" marR="100584" marT="50292" marB="50292"/>
                </a:tc>
                <a:tc>
                  <a:txBody>
                    <a:bodyPr/>
                    <a:lstStyle/>
                    <a:p>
                      <a:pPr marL="0" indent="0">
                        <a:buNone/>
                      </a:pPr>
                      <a:r>
                        <a:rPr lang="en-US" sz="1000" i="1" baseline="0" dirty="0"/>
                        <a:t>Nurse Practitioners</a:t>
                      </a:r>
                    </a:p>
                  </a:txBody>
                  <a:tcPr marL="100584" marR="100584" marT="50292" marB="50292"/>
                </a:tc>
                <a:tc>
                  <a:txBody>
                    <a:bodyPr/>
                    <a:lstStyle/>
                    <a:p>
                      <a:pPr marL="0" indent="0">
                        <a:buNone/>
                      </a:pPr>
                      <a:r>
                        <a:rPr lang="en-US" sz="1000" i="1" baseline="0" dirty="0"/>
                        <a:t>Secretaries and admin assistance: Role Consolidation</a:t>
                      </a:r>
                    </a:p>
                  </a:txBody>
                  <a:tcPr marL="100584" marR="100584" marT="50292" marB="50292"/>
                </a:tc>
                <a:extLst>
                  <a:ext uri="{0D108BD9-81ED-4DB2-BD59-A6C34878D82A}">
                    <a16:rowId xmlns:a16="http://schemas.microsoft.com/office/drawing/2014/main" val="2412491607"/>
                  </a:ext>
                </a:extLst>
              </a:tr>
              <a:tr h="472253">
                <a:tc>
                  <a:txBody>
                    <a:bodyPr/>
                    <a:lstStyle/>
                    <a:p>
                      <a:pPr marL="0" indent="0">
                        <a:buNone/>
                      </a:pPr>
                      <a:r>
                        <a:rPr lang="en-US" sz="1000" i="1" dirty="0"/>
                        <a:t>Education Services</a:t>
                      </a:r>
                    </a:p>
                  </a:txBody>
                  <a:tcPr marL="100584" marR="100584" marT="50292" marB="50292"/>
                </a:tc>
                <a:tc>
                  <a:txBody>
                    <a:bodyPr/>
                    <a:lstStyle/>
                    <a:p>
                      <a:pPr marL="0" indent="0">
                        <a:buNone/>
                      </a:pPr>
                      <a:r>
                        <a:rPr lang="en-US" sz="1000" i="1" dirty="0"/>
                        <a:t>Professional and Business Services: Corporate  offices, management, consulting, administrative support</a:t>
                      </a:r>
                    </a:p>
                  </a:txBody>
                  <a:tcPr marL="100584" marR="100584" marT="50292" marB="50292"/>
                </a:tc>
                <a:tc>
                  <a:txBody>
                    <a:bodyPr/>
                    <a:lstStyle/>
                    <a:p>
                      <a:pPr marL="0" indent="0">
                        <a:buNone/>
                      </a:pPr>
                      <a:r>
                        <a:rPr lang="en-US" sz="1000" i="1" baseline="0" dirty="0"/>
                        <a:t>Epidemiologists</a:t>
                      </a:r>
                    </a:p>
                    <a:p>
                      <a:pPr marL="0" indent="0">
                        <a:buNone/>
                      </a:pPr>
                      <a:r>
                        <a:rPr lang="en-US" sz="1000" i="1" baseline="0" dirty="0"/>
                        <a:t>Public Health Analytics</a:t>
                      </a:r>
                    </a:p>
                  </a:txBody>
                  <a:tcPr marL="100584" marR="100584" marT="50292" marB="50292"/>
                </a:tc>
                <a:tc>
                  <a:txBody>
                    <a:bodyPr/>
                    <a:lstStyle/>
                    <a:p>
                      <a:pPr marL="0" indent="0">
                        <a:buNone/>
                      </a:pPr>
                      <a:r>
                        <a:rPr lang="en-US" sz="1000" i="1" baseline="0" dirty="0"/>
                        <a:t>Data Entry Keyers: Automated data systems</a:t>
                      </a:r>
                    </a:p>
                  </a:txBody>
                  <a:tcPr marL="100584" marR="100584" marT="50292" marB="50292"/>
                </a:tc>
                <a:extLst>
                  <a:ext uri="{0D108BD9-81ED-4DB2-BD59-A6C34878D82A}">
                    <a16:rowId xmlns:a16="http://schemas.microsoft.com/office/drawing/2014/main" val="2879311399"/>
                  </a:ext>
                </a:extLst>
              </a:tr>
              <a:tr h="485775">
                <a:tc>
                  <a:txBody>
                    <a:bodyPr/>
                    <a:lstStyle/>
                    <a:p>
                      <a:pPr marL="0" indent="0">
                        <a:buNone/>
                      </a:pPr>
                      <a:r>
                        <a:rPr lang="en-US" sz="1000" i="1" dirty="0"/>
                        <a:t>Government/State and Local</a:t>
                      </a:r>
                    </a:p>
                  </a:txBody>
                  <a:tcPr marL="100584" marR="100584" marT="50292" marB="50292"/>
                </a:tc>
                <a:tc>
                  <a:txBody>
                    <a:bodyPr/>
                    <a:lstStyle/>
                    <a:p>
                      <a:pPr marL="0" indent="0">
                        <a:buNone/>
                      </a:pPr>
                      <a:r>
                        <a:rPr lang="en-US" sz="1000" i="1" dirty="0"/>
                        <a:t>Manufacturing</a:t>
                      </a:r>
                    </a:p>
                  </a:txBody>
                  <a:tcPr marL="100584" marR="100584" marT="50292" marB="50292"/>
                </a:tc>
                <a:tc>
                  <a:txBody>
                    <a:bodyPr/>
                    <a:lstStyle/>
                    <a:p>
                      <a:pPr marL="0" indent="0">
                        <a:buNone/>
                      </a:pPr>
                      <a:r>
                        <a:rPr lang="en-US" sz="1000" i="1" baseline="0" dirty="0"/>
                        <a:t>Data Scientists</a:t>
                      </a:r>
                    </a:p>
                  </a:txBody>
                  <a:tcPr marL="100584" marR="100584" marT="50292" marB="50292"/>
                </a:tc>
                <a:tc>
                  <a:txBody>
                    <a:bodyPr/>
                    <a:lstStyle/>
                    <a:p>
                      <a:pPr marL="0" indent="0">
                        <a:buNone/>
                      </a:pPr>
                      <a:r>
                        <a:rPr lang="en-US" sz="1000" i="1" baseline="0" dirty="0"/>
                        <a:t>Sales: E-commerce cause</a:t>
                      </a:r>
                    </a:p>
                  </a:txBody>
                  <a:tcPr marL="100584" marR="100584" marT="50292" marB="50292"/>
                </a:tc>
                <a:extLst>
                  <a:ext uri="{0D108BD9-81ED-4DB2-BD59-A6C34878D82A}">
                    <a16:rowId xmlns:a16="http://schemas.microsoft.com/office/drawing/2014/main" val="2409848398"/>
                  </a:ext>
                </a:extLst>
              </a:tr>
              <a:tr h="417684">
                <a:tc>
                  <a:txBody>
                    <a:bodyPr/>
                    <a:lstStyle/>
                    <a:p>
                      <a:pPr marL="0" indent="0">
                        <a:buNone/>
                      </a:pPr>
                      <a:r>
                        <a:rPr lang="en-US" sz="1000" i="1" dirty="0"/>
                        <a:t>Personal and Repair Services</a:t>
                      </a:r>
                    </a:p>
                  </a:txBody>
                  <a:tcPr marL="100584" marR="100584" marT="50292" marB="50292"/>
                </a:tc>
                <a:tc>
                  <a:txBody>
                    <a:bodyPr/>
                    <a:lstStyle/>
                    <a:p>
                      <a:pPr marL="0" indent="0">
                        <a:buNone/>
                      </a:pPr>
                      <a:r>
                        <a:rPr lang="en-US" sz="1000" i="1" dirty="0"/>
                        <a:t>Leisure and Hospitality</a:t>
                      </a:r>
                    </a:p>
                  </a:txBody>
                  <a:tcPr marL="100584" marR="100584" marT="50292" marB="50292"/>
                </a:tc>
                <a:tc>
                  <a:txBody>
                    <a:bodyPr/>
                    <a:lstStyle/>
                    <a:p>
                      <a:pPr marL="0" indent="0">
                        <a:buNone/>
                      </a:pPr>
                      <a:r>
                        <a:rPr lang="en-US" sz="1000" i="1" baseline="0" dirty="0"/>
                        <a:t>Statisticians Research</a:t>
                      </a:r>
                    </a:p>
                  </a:txBody>
                  <a:tcPr marL="100584" marR="100584" marT="50292" marB="50292"/>
                </a:tc>
                <a:tc>
                  <a:txBody>
                    <a:bodyPr/>
                    <a:lstStyle/>
                    <a:p>
                      <a:pPr marL="0" indent="0">
                        <a:buNone/>
                      </a:pPr>
                      <a:r>
                        <a:rPr lang="en-US" sz="1000" i="1" baseline="0" dirty="0"/>
                        <a:t>Word processors and typists: AI </a:t>
                      </a:r>
                    </a:p>
                  </a:txBody>
                  <a:tcPr marL="100584" marR="100584" marT="50292" marB="50292"/>
                </a:tc>
                <a:extLst>
                  <a:ext uri="{0D108BD9-81ED-4DB2-BD59-A6C34878D82A}">
                    <a16:rowId xmlns:a16="http://schemas.microsoft.com/office/drawing/2014/main" val="297748164"/>
                  </a:ext>
                </a:extLst>
              </a:tr>
            </a:tbl>
          </a:graphicData>
        </a:graphic>
      </p:graphicFrame>
      <p:graphicFrame>
        <p:nvGraphicFramePr>
          <p:cNvPr id="5" name="Table 4">
            <a:extLst>
              <a:ext uri="{FF2B5EF4-FFF2-40B4-BE49-F238E27FC236}">
                <a16:creationId xmlns:a16="http://schemas.microsoft.com/office/drawing/2014/main" id="{62CDFCFF-2E14-631D-F0AD-8F0927CFB3AB}"/>
              </a:ext>
            </a:extLst>
          </p:cNvPr>
          <p:cNvGraphicFramePr>
            <a:graphicFrameLocks noGrp="1"/>
          </p:cNvGraphicFramePr>
          <p:nvPr>
            <p:extLst>
              <p:ext uri="{D42A27DB-BD31-4B8C-83A1-F6EECF244321}">
                <p14:modId xmlns:p14="http://schemas.microsoft.com/office/powerpoint/2010/main" val="3235170185"/>
              </p:ext>
            </p:extLst>
          </p:nvPr>
        </p:nvGraphicFramePr>
        <p:xfrm>
          <a:off x="230362" y="5234510"/>
          <a:ext cx="10917461" cy="1601948"/>
        </p:xfrm>
        <a:graphic>
          <a:graphicData uri="http://schemas.openxmlformats.org/drawingml/2006/table">
            <a:tbl>
              <a:tblPr firstRow="1" bandRow="1">
                <a:tableStyleId>{7DF18680-E054-41AD-8BC1-D1AEF772440D}</a:tableStyleId>
              </a:tblPr>
              <a:tblGrid>
                <a:gridCol w="1644620">
                  <a:extLst>
                    <a:ext uri="{9D8B030D-6E8A-4147-A177-3AD203B41FA5}">
                      <a16:colId xmlns:a16="http://schemas.microsoft.com/office/drawing/2014/main" val="9484479"/>
                    </a:ext>
                  </a:extLst>
                </a:gridCol>
                <a:gridCol w="9272841">
                  <a:extLst>
                    <a:ext uri="{9D8B030D-6E8A-4147-A177-3AD203B41FA5}">
                      <a16:colId xmlns:a16="http://schemas.microsoft.com/office/drawing/2014/main" val="3954599900"/>
                    </a:ext>
                  </a:extLst>
                </a:gridCol>
              </a:tblGrid>
              <a:tr h="419709">
                <a:tc gridSpan="2">
                  <a:txBody>
                    <a:bodyPr/>
                    <a:lstStyle/>
                    <a:p>
                      <a:pPr marL="0" marR="0" lvl="0" indent="0" algn="l" defTabSz="-114300" rtl="0" eaLnBrk="1" fontAlgn="auto" latinLnBrk="0" hangingPunct="1">
                        <a:lnSpc>
                          <a:spcPct val="100000"/>
                        </a:lnSpc>
                        <a:spcBef>
                          <a:spcPts val="550"/>
                        </a:spcBef>
                        <a:spcAft>
                          <a:spcPts val="0"/>
                        </a:spcAft>
                        <a:buClrTx/>
                        <a:buSzTx/>
                        <a:buFontTx/>
                        <a:buNone/>
                        <a:tabLst/>
                        <a:defRPr/>
                      </a:pPr>
                      <a:r>
                        <a:rPr lang="en-US" sz="1000" b="1" dirty="0"/>
                        <a:t>Proposed Institutional Response to Labor Market Changes: </a:t>
                      </a:r>
                      <a:r>
                        <a:rPr lang="en-US" sz="1000" i="1" dirty="0"/>
                        <a:t>E.g. Certain areas of manufacturing are seeing a resurgence in our local economy, due to local and international automobile manufacturer investments. This economic growth provides opportunities through program review and PLA to provide pathways for those in the manufacturing, tech, and health industries to upskill in the machinist and other growing manufacturing trades. </a:t>
                      </a:r>
                      <a:endParaRPr lang="en-US" sz="1000" b="1" dirty="0"/>
                    </a:p>
                  </a:txBody>
                  <a:tcPr/>
                </a:tc>
                <a:tc hMerge="1">
                  <a:txBody>
                    <a:bodyPr/>
                    <a:lstStyle/>
                    <a:p>
                      <a:endParaRPr lang="en-US"/>
                    </a:p>
                  </a:txBody>
                  <a:tcPr/>
                </a:tc>
                <a:extLst>
                  <a:ext uri="{0D108BD9-81ED-4DB2-BD59-A6C34878D82A}">
                    <a16:rowId xmlns:a16="http://schemas.microsoft.com/office/drawing/2014/main" val="89561233"/>
                  </a:ext>
                </a:extLst>
              </a:tr>
              <a:tr h="224225">
                <a:tc>
                  <a:txBody>
                    <a:bodyPr/>
                    <a:lstStyle/>
                    <a:p>
                      <a:r>
                        <a:rPr lang="en-US" sz="1100" dirty="0">
                          <a:latin typeface="Times New Roman" panose="02020603050405020304" pitchFamily="18" charset="0"/>
                          <a:cs typeface="Times New Roman" panose="02020603050405020304" pitchFamily="18" charset="0"/>
                        </a:rPr>
                        <a:t>Industry Implication</a:t>
                      </a:r>
                    </a:p>
                  </a:txBody>
                  <a:tcPr/>
                </a:tc>
                <a:tc>
                  <a:txBody>
                    <a:bodyPr/>
                    <a:lstStyle/>
                    <a:p>
                      <a:r>
                        <a:rPr lang="en-US" sz="1100" i="0" dirty="0">
                          <a:latin typeface="Times New Roman" panose="02020603050405020304" pitchFamily="18" charset="0"/>
                          <a:cs typeface="Times New Roman" panose="02020603050405020304" pitchFamily="18" charset="0"/>
                        </a:rPr>
                        <a:t>Minnesota is experiencing growth in healthcare, construction, renewable energy, and selective advanced manufacturing. </a:t>
                      </a:r>
                    </a:p>
                  </a:txBody>
                  <a:tcPr/>
                </a:tc>
                <a:extLst>
                  <a:ext uri="{0D108BD9-81ED-4DB2-BD59-A6C34878D82A}">
                    <a16:rowId xmlns:a16="http://schemas.microsoft.com/office/drawing/2014/main" val="3051591317"/>
                  </a:ext>
                </a:extLst>
              </a:tr>
              <a:tr h="367508">
                <a:tc>
                  <a:txBody>
                    <a:bodyPr/>
                    <a:lstStyle/>
                    <a:p>
                      <a:r>
                        <a:rPr lang="en-US" sz="1100" dirty="0">
                          <a:latin typeface="Times New Roman" panose="02020603050405020304" pitchFamily="18" charset="0"/>
                          <a:cs typeface="Times New Roman" panose="02020603050405020304" pitchFamily="18" charset="0"/>
                        </a:rPr>
                        <a:t>Occupation Implication</a:t>
                      </a:r>
                    </a:p>
                  </a:txBody>
                  <a:tcPr/>
                </a:tc>
                <a:tc>
                  <a:txBody>
                    <a:bodyPr/>
                    <a:lstStyle/>
                    <a:p>
                      <a:r>
                        <a:rPr lang="en-US" sz="1100" i="0" dirty="0">
                          <a:latin typeface="Times New Roman" panose="02020603050405020304" pitchFamily="18" charset="0"/>
                          <a:cs typeface="Times New Roman" panose="02020603050405020304" pitchFamily="18" charset="0"/>
                        </a:rPr>
                        <a:t>Demand is increasing for healthcare practitioners and support workers, skilled trades, data and technical roles and renewable energy technicians. </a:t>
                      </a:r>
                    </a:p>
                  </a:txBody>
                  <a:tcPr/>
                </a:tc>
                <a:extLst>
                  <a:ext uri="{0D108BD9-81ED-4DB2-BD59-A6C34878D82A}">
                    <a16:rowId xmlns:a16="http://schemas.microsoft.com/office/drawing/2014/main" val="2625138003"/>
                  </a:ext>
                </a:extLst>
              </a:tr>
              <a:tr h="367508">
                <a:tc>
                  <a:txBody>
                    <a:bodyPr/>
                    <a:lstStyle/>
                    <a:p>
                      <a:r>
                        <a:rPr lang="en-US" sz="1100" dirty="0">
                          <a:latin typeface="Times New Roman" panose="02020603050405020304" pitchFamily="18" charset="0"/>
                          <a:cs typeface="Times New Roman" panose="02020603050405020304" pitchFamily="18" charset="0"/>
                        </a:rPr>
                        <a:t>Answer to Shifts</a:t>
                      </a:r>
                    </a:p>
                  </a:txBody>
                  <a:tcPr/>
                </a:tc>
                <a:tc>
                  <a:txBody>
                    <a:bodyPr/>
                    <a:lstStyle/>
                    <a:p>
                      <a:r>
                        <a:rPr lang="en-US" sz="1100" i="0" dirty="0">
                          <a:latin typeface="Times New Roman" panose="02020603050405020304" pitchFamily="18" charset="0"/>
                          <a:cs typeface="Times New Roman" panose="02020603050405020304" pitchFamily="18" charset="0"/>
                        </a:rPr>
                        <a:t>LLTC will use program review, credential alignment, and prior learning assessment to expand, adapt, or streamline programs in high –growth fields while supporting displaced workers’ transitions through stackable credentials and short-term training pathways. </a:t>
                      </a:r>
                    </a:p>
                  </a:txBody>
                  <a:tcPr/>
                </a:tc>
                <a:extLst>
                  <a:ext uri="{0D108BD9-81ED-4DB2-BD59-A6C34878D82A}">
                    <a16:rowId xmlns:a16="http://schemas.microsoft.com/office/drawing/2014/main" val="2739951696"/>
                  </a:ext>
                </a:extLst>
              </a:tr>
            </a:tbl>
          </a:graphicData>
        </a:graphic>
      </p:graphicFrame>
      <p:pic>
        <p:nvPicPr>
          <p:cNvPr id="7" name="Picture 6">
            <a:extLst>
              <a:ext uri="{FF2B5EF4-FFF2-40B4-BE49-F238E27FC236}">
                <a16:creationId xmlns:a16="http://schemas.microsoft.com/office/drawing/2014/main" id="{8E4FABA7-75FD-D825-A861-71E77BF05BA0}"/>
              </a:ext>
            </a:extLst>
          </p:cNvPr>
          <p:cNvPicPr>
            <a:picLocks noChangeAspect="1"/>
          </p:cNvPicPr>
          <p:nvPr/>
        </p:nvPicPr>
        <p:blipFill>
          <a:blip r:embed="rId3"/>
          <a:stretch>
            <a:fillRect/>
          </a:stretch>
        </p:blipFill>
        <p:spPr>
          <a:xfrm>
            <a:off x="789720" y="1768964"/>
            <a:ext cx="5169122" cy="2803236"/>
          </a:xfrm>
          <a:prstGeom prst="rect">
            <a:avLst/>
          </a:prstGeom>
        </p:spPr>
      </p:pic>
    </p:spTree>
    <p:extLst>
      <p:ext uri="{BB962C8B-B14F-4D97-AF65-F5344CB8AC3E}">
        <p14:creationId xmlns:p14="http://schemas.microsoft.com/office/powerpoint/2010/main" val="1738979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FE38F-9E8D-306A-5402-F2B76DAEA06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7354D84-0BBD-A6F9-2F78-363466A20570}"/>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8" name="Title 5">
            <a:extLst>
              <a:ext uri="{FF2B5EF4-FFF2-40B4-BE49-F238E27FC236}">
                <a16:creationId xmlns:a16="http://schemas.microsoft.com/office/drawing/2014/main" id="{0727A047-0FDB-12EB-B51A-854BE03DDFC7}"/>
              </a:ext>
            </a:extLst>
          </p:cNvPr>
          <p:cNvSpPr>
            <a:spLocks noGrp="1"/>
          </p:cNvSpPr>
          <p:nvPr>
            <p:ph type="title"/>
          </p:nvPr>
        </p:nvSpPr>
        <p:spPr>
          <a:xfrm>
            <a:off x="769860" y="1155283"/>
            <a:ext cx="5758956" cy="276999"/>
          </a:xfrm>
        </p:spPr>
        <p:txBody>
          <a:bodyPr/>
          <a:lstStyle/>
          <a:p>
            <a:pPr algn="l"/>
            <a:r>
              <a:rPr lang="en-US" sz="1600" dirty="0"/>
              <a:t>Competitors: Market Competition Assessment</a:t>
            </a:r>
          </a:p>
        </p:txBody>
      </p:sp>
      <p:graphicFrame>
        <p:nvGraphicFramePr>
          <p:cNvPr id="6" name="Table 5">
            <a:extLst>
              <a:ext uri="{FF2B5EF4-FFF2-40B4-BE49-F238E27FC236}">
                <a16:creationId xmlns:a16="http://schemas.microsoft.com/office/drawing/2014/main" id="{7C0DB7EC-2CEA-C061-0DD3-5811175F1986}"/>
              </a:ext>
            </a:extLst>
          </p:cNvPr>
          <p:cNvGraphicFramePr>
            <a:graphicFrameLocks noGrp="1"/>
          </p:cNvGraphicFramePr>
          <p:nvPr>
            <p:extLst>
              <p:ext uri="{D42A27DB-BD31-4B8C-83A1-F6EECF244321}">
                <p14:modId xmlns:p14="http://schemas.microsoft.com/office/powerpoint/2010/main" val="2350372329"/>
              </p:ext>
            </p:extLst>
          </p:nvPr>
        </p:nvGraphicFramePr>
        <p:xfrm>
          <a:off x="769860" y="1480911"/>
          <a:ext cx="10377964" cy="3771710"/>
        </p:xfrm>
        <a:graphic>
          <a:graphicData uri="http://schemas.openxmlformats.org/drawingml/2006/table">
            <a:tbl>
              <a:tblPr firstRow="1" bandRow="1">
                <a:tableStyleId>{7DF18680-E054-41AD-8BC1-D1AEF772440D}</a:tableStyleId>
              </a:tblPr>
              <a:tblGrid>
                <a:gridCol w="1774697">
                  <a:extLst>
                    <a:ext uri="{9D8B030D-6E8A-4147-A177-3AD203B41FA5}">
                      <a16:colId xmlns:a16="http://schemas.microsoft.com/office/drawing/2014/main" val="20000"/>
                    </a:ext>
                  </a:extLst>
                </a:gridCol>
                <a:gridCol w="3311298">
                  <a:extLst>
                    <a:ext uri="{9D8B030D-6E8A-4147-A177-3AD203B41FA5}">
                      <a16:colId xmlns:a16="http://schemas.microsoft.com/office/drawing/2014/main" val="20001"/>
                    </a:ext>
                  </a:extLst>
                </a:gridCol>
                <a:gridCol w="2032000">
                  <a:extLst>
                    <a:ext uri="{9D8B030D-6E8A-4147-A177-3AD203B41FA5}">
                      <a16:colId xmlns:a16="http://schemas.microsoft.com/office/drawing/2014/main" val="2468494792"/>
                    </a:ext>
                  </a:extLst>
                </a:gridCol>
                <a:gridCol w="3259969">
                  <a:extLst>
                    <a:ext uri="{9D8B030D-6E8A-4147-A177-3AD203B41FA5}">
                      <a16:colId xmlns:a16="http://schemas.microsoft.com/office/drawing/2014/main" val="344580023"/>
                    </a:ext>
                  </a:extLst>
                </a:gridCol>
              </a:tblGrid>
              <a:tr h="322728">
                <a:tc>
                  <a:txBody>
                    <a:bodyPr/>
                    <a:lstStyle/>
                    <a:p>
                      <a:r>
                        <a:rPr lang="en-US" sz="1300" dirty="0"/>
                        <a:t>Institution</a:t>
                      </a:r>
                    </a:p>
                  </a:txBody>
                  <a:tcPr marL="100584" marR="100584" marT="50292" marB="50292"/>
                </a:tc>
                <a:tc>
                  <a:txBody>
                    <a:bodyPr/>
                    <a:lstStyle/>
                    <a:p>
                      <a:r>
                        <a:rPr lang="en-US" sz="1300" dirty="0"/>
                        <a:t>Key Areas of Competition</a:t>
                      </a:r>
                    </a:p>
                  </a:txBody>
                  <a:tcPr marL="100584" marR="100584" marT="50292" marB="50292"/>
                </a:tc>
                <a:tc>
                  <a:txBody>
                    <a:bodyPr/>
                    <a:lstStyle/>
                    <a:p>
                      <a:r>
                        <a:rPr lang="en-US" sz="1300" dirty="0"/>
                        <a:t>New Programs</a:t>
                      </a:r>
                      <a:r>
                        <a:rPr lang="en-US" sz="1300" baseline="0" dirty="0"/>
                        <a:t> and Facilities</a:t>
                      </a:r>
                      <a:endParaRPr lang="en-US" sz="1300" dirty="0"/>
                    </a:p>
                  </a:txBody>
                  <a:tcPr marL="100584" marR="100584" marT="50292" marB="50292"/>
                </a:tc>
                <a:tc>
                  <a:txBody>
                    <a:bodyPr/>
                    <a:lstStyle/>
                    <a:p>
                      <a:r>
                        <a:rPr lang="en-US" sz="1300" dirty="0"/>
                        <a:t>Risk</a:t>
                      </a:r>
                      <a:r>
                        <a:rPr lang="en-US" sz="1300" baseline="0" dirty="0"/>
                        <a:t> to Market Share</a:t>
                      </a:r>
                      <a:endParaRPr lang="en-US" sz="1300" dirty="0"/>
                    </a:p>
                  </a:txBody>
                  <a:tcPr marL="100584" marR="100584" marT="50292" marB="50292"/>
                </a:tc>
                <a:extLst>
                  <a:ext uri="{0D108BD9-81ED-4DB2-BD59-A6C34878D82A}">
                    <a16:rowId xmlns:a16="http://schemas.microsoft.com/office/drawing/2014/main" val="10000"/>
                  </a:ext>
                </a:extLst>
              </a:tr>
              <a:tr h="294410">
                <a:tc gridSpan="4">
                  <a:txBody>
                    <a:bodyPr/>
                    <a:lstStyle/>
                    <a:p>
                      <a:r>
                        <a:rPr lang="en-US" sz="1100" b="1" dirty="0"/>
                        <a:t>Primary Competition</a:t>
                      </a:r>
                    </a:p>
                  </a:txBody>
                  <a:tcPr marL="100584" marR="100584" marT="50292" marB="50292" anchor="ctr"/>
                </a:tc>
                <a:tc hMerge="1">
                  <a:txBody>
                    <a:bodyPr/>
                    <a:lstStyle/>
                    <a:p>
                      <a:endParaRPr lang="en-US"/>
                    </a:p>
                  </a:txBody>
                  <a:tcPr/>
                </a:tc>
                <a:tc hMerge="1">
                  <a:txBody>
                    <a:bodyPr/>
                    <a:lstStyle/>
                    <a:p>
                      <a:endParaRPr lang="en-US"/>
                    </a:p>
                  </a:txBody>
                  <a:tcPr/>
                </a:tc>
                <a:tc hMerge="1">
                  <a:txBody>
                    <a:bodyPr/>
                    <a:lstStyle/>
                    <a:p>
                      <a:endParaRPr lang="en-US" sz="1100" b="1" dirty="0"/>
                    </a:p>
                  </a:txBody>
                  <a:tcPr marL="100584" marR="100584" marT="50292" marB="50292" anchor="ctr"/>
                </a:tc>
                <a:extLst>
                  <a:ext uri="{0D108BD9-81ED-4DB2-BD59-A6C34878D82A}">
                    <a16:rowId xmlns:a16="http://schemas.microsoft.com/office/drawing/2014/main" val="10001"/>
                  </a:ext>
                </a:extLst>
              </a:tr>
              <a:tr h="734401">
                <a:tc>
                  <a:txBody>
                    <a:bodyPr/>
                    <a:lstStyle/>
                    <a:p>
                      <a:pPr marL="228600" indent="-228600">
                        <a:buAutoNum type="arabicPeriod"/>
                      </a:pPr>
                      <a:r>
                        <a:rPr lang="en-US" sz="1000" i="1" dirty="0"/>
                        <a:t>Bemidji State University</a:t>
                      </a:r>
                    </a:p>
                    <a:p>
                      <a:pPr marL="228600" indent="-228600">
                        <a:buAutoNum type="arabicPeriod"/>
                      </a:pPr>
                      <a:endParaRPr lang="en-US" sz="1000" i="1" dirty="0"/>
                    </a:p>
                    <a:p>
                      <a:pPr marL="228600" indent="-228600">
                        <a:buAutoNum type="arabicPeriod"/>
                      </a:pPr>
                      <a:endParaRPr lang="en-US" sz="1000" i="1" dirty="0"/>
                    </a:p>
                    <a:p>
                      <a:pPr marL="228600" indent="-228600">
                        <a:buAutoNum type="arabicPeriod"/>
                      </a:pPr>
                      <a:r>
                        <a:rPr lang="en-US" sz="1000" i="1" dirty="0"/>
                        <a:t>Northwest Technical College</a:t>
                      </a:r>
                    </a:p>
                    <a:p>
                      <a:pPr marL="228600" indent="-228600">
                        <a:buAutoNum type="arabicPeriod"/>
                      </a:pPr>
                      <a:r>
                        <a:rPr lang="en-US" sz="1000" i="1" dirty="0"/>
                        <a:t>Red Lake Nation College</a:t>
                      </a:r>
                    </a:p>
                    <a:p>
                      <a:pPr marL="228600" indent="-228600">
                        <a:buAutoNum type="arabicPeriod"/>
                      </a:pPr>
                      <a:r>
                        <a:rPr lang="en-US" sz="1000" i="1" dirty="0"/>
                        <a:t>White Earth Tribal and Community College</a:t>
                      </a:r>
                    </a:p>
                  </a:txBody>
                  <a:tcPr marL="100584" marR="100584" marT="50292" marB="50292"/>
                </a:tc>
                <a:tc>
                  <a:txBody>
                    <a:bodyPr/>
                    <a:lstStyle/>
                    <a:p>
                      <a:pPr marL="228600" indent="-228600">
                        <a:buAutoNum type="arabicPeriod"/>
                      </a:pPr>
                      <a:r>
                        <a:rPr lang="en-US" sz="1000" i="1" dirty="0"/>
                        <a:t>Competes with LLTC for transfer-oriented students through expanded online bachelor’s pathways and regional dual-credit enrollment agreements. </a:t>
                      </a:r>
                    </a:p>
                    <a:p>
                      <a:pPr marL="228600" indent="-228600">
                        <a:buAutoNum type="arabicPeriod"/>
                      </a:pPr>
                      <a:r>
                        <a:rPr lang="en-US" sz="1000" i="1" dirty="0"/>
                        <a:t>Competes via short-term technical certificates, and trades. </a:t>
                      </a:r>
                    </a:p>
                    <a:p>
                      <a:pPr marL="228600" indent="-228600">
                        <a:buAutoNum type="arabicPeriod"/>
                      </a:pPr>
                      <a:r>
                        <a:rPr lang="en-US" sz="1000" i="1" dirty="0"/>
                        <a:t>Competes in culturally grounded programming, Native-serving student support and tribal-nation based enrollment</a:t>
                      </a:r>
                    </a:p>
                    <a:p>
                      <a:pPr marL="228600" indent="-228600">
                        <a:buAutoNum type="arabicPeriod"/>
                      </a:pPr>
                      <a:r>
                        <a:rPr lang="en-US" sz="1000" i="1" dirty="0"/>
                        <a:t>Competes in Indigenous-based associate degrees, </a:t>
                      </a:r>
                      <a:r>
                        <a:rPr lang="en-US" sz="1000" i="1" dirty="0" err="1"/>
                        <a:t>MnTC</a:t>
                      </a:r>
                      <a:r>
                        <a:rPr lang="en-US" sz="1000" i="1" dirty="0"/>
                        <a:t> transfer curricula, and local access for tribal learners. </a:t>
                      </a:r>
                    </a:p>
                  </a:txBody>
                  <a:tcPr marL="100584" marR="100584" marT="50292" marB="50292"/>
                </a:tc>
                <a:tc>
                  <a:txBody>
                    <a:bodyPr/>
                    <a:lstStyle/>
                    <a:p>
                      <a:pPr marL="228600" indent="-228600">
                        <a:buAutoNum type="arabicPeriod"/>
                      </a:pPr>
                      <a:r>
                        <a:rPr lang="en-US" sz="1000" i="1" dirty="0"/>
                        <a:t>Larger institution, online options, Financial Aid options</a:t>
                      </a:r>
                    </a:p>
                    <a:p>
                      <a:pPr marL="228600" indent="-228600">
                        <a:buAutoNum type="arabicPeriod"/>
                      </a:pPr>
                      <a:r>
                        <a:rPr lang="en-US" sz="1000" i="1" dirty="0"/>
                        <a:t>Faster completion in trades, = faster employment. </a:t>
                      </a:r>
                    </a:p>
                    <a:p>
                      <a:pPr marL="228600" indent="-228600">
                        <a:buAutoNum type="arabicPeriod"/>
                      </a:pPr>
                      <a:r>
                        <a:rPr lang="en-US" sz="1000" i="1" dirty="0"/>
                        <a:t>Online programming, multiple locations. </a:t>
                      </a:r>
                    </a:p>
                    <a:p>
                      <a:pPr marL="228600" indent="-228600">
                        <a:buAutoNum type="arabicPeriod"/>
                      </a:pPr>
                      <a:r>
                        <a:rPr lang="en-US" sz="1000" i="1" dirty="0"/>
                        <a:t>Online programming, new facilities.</a:t>
                      </a:r>
                    </a:p>
                  </a:txBody>
                  <a:tcPr marL="100584" marR="100584" marT="50292" marB="50292"/>
                </a:tc>
                <a:tc>
                  <a:txBody>
                    <a:bodyPr/>
                    <a:lstStyle/>
                    <a:p>
                      <a:pPr marL="228600" indent="-228600">
                        <a:buAutoNum type="arabicPeriod"/>
                      </a:pPr>
                      <a:r>
                        <a:rPr lang="en-US" sz="1000" i="1" dirty="0"/>
                        <a:t>Moderate risk, particularly for students seeking direct four-year degree pathways. </a:t>
                      </a:r>
                    </a:p>
                    <a:p>
                      <a:pPr marL="228600" indent="-228600">
                        <a:buAutoNum type="arabicPeriod"/>
                      </a:pPr>
                      <a:r>
                        <a:rPr lang="en-US" sz="1000" i="1" dirty="0"/>
                        <a:t>Moderate risk for work-force focused students when programs are faster or more visibly connected to immediate employment. </a:t>
                      </a:r>
                    </a:p>
                    <a:p>
                      <a:pPr marL="228600" indent="-228600">
                        <a:buAutoNum type="arabicPeriod"/>
                      </a:pPr>
                      <a:r>
                        <a:rPr lang="en-US" sz="1000" i="1" dirty="0"/>
                        <a:t>Moderate to high-risk due to online programming, more services location, more access to Indigenous populations. </a:t>
                      </a:r>
                    </a:p>
                    <a:p>
                      <a:pPr marL="228600" indent="-228600">
                        <a:buAutoNum type="arabicPeriod"/>
                      </a:pPr>
                      <a:r>
                        <a:rPr lang="en-US" sz="1000" i="1" dirty="0"/>
                        <a:t>Moderate to high risk where geographic proximity and similar mission result in student choice based on convenience or specific programming. </a:t>
                      </a:r>
                    </a:p>
                  </a:txBody>
                  <a:tcPr marL="100584" marR="100584" marT="50292" marB="50292"/>
                </a:tc>
                <a:extLst>
                  <a:ext uri="{0D108BD9-81ED-4DB2-BD59-A6C34878D82A}">
                    <a16:rowId xmlns:a16="http://schemas.microsoft.com/office/drawing/2014/main" val="10002"/>
                  </a:ext>
                </a:extLst>
              </a:tr>
              <a:tr h="226123">
                <a:tc gridSpan="4">
                  <a:txBody>
                    <a:bodyPr/>
                    <a:lstStyle/>
                    <a:p>
                      <a:r>
                        <a:rPr lang="en-US" sz="1100" b="1" dirty="0"/>
                        <a:t>Secondary Competition</a:t>
                      </a:r>
                    </a:p>
                  </a:txBody>
                  <a:tcPr marL="100584" marR="100584" marT="50292" marB="50292" anchor="ctr"/>
                </a:tc>
                <a:tc hMerge="1">
                  <a:txBody>
                    <a:bodyPr/>
                    <a:lstStyle/>
                    <a:p>
                      <a:endParaRPr lang="en-US"/>
                    </a:p>
                  </a:txBody>
                  <a:tcPr/>
                </a:tc>
                <a:tc hMerge="1">
                  <a:txBody>
                    <a:bodyPr/>
                    <a:lstStyle/>
                    <a:p>
                      <a:endParaRPr lang="en-US"/>
                    </a:p>
                  </a:txBody>
                  <a:tcPr/>
                </a:tc>
                <a:tc hMerge="1">
                  <a:txBody>
                    <a:bodyPr/>
                    <a:lstStyle/>
                    <a:p>
                      <a:endParaRPr lang="en-US" sz="1100" b="1" dirty="0"/>
                    </a:p>
                  </a:txBody>
                  <a:tcPr marL="100584" marR="100584" marT="50292" marB="50292" anchor="ctr"/>
                </a:tc>
                <a:extLst>
                  <a:ext uri="{0D108BD9-81ED-4DB2-BD59-A6C34878D82A}">
                    <a16:rowId xmlns:a16="http://schemas.microsoft.com/office/drawing/2014/main" val="10003"/>
                  </a:ext>
                </a:extLst>
              </a:tr>
              <a:tr h="935268">
                <a:tc>
                  <a:txBody>
                    <a:bodyPr/>
                    <a:lstStyle/>
                    <a:p>
                      <a:pPr marL="228600" indent="-228600">
                        <a:buAutoNum type="arabicPeriod"/>
                      </a:pPr>
                      <a:r>
                        <a:rPr lang="en-US" sz="1000" i="1" dirty="0"/>
                        <a:t>Economy and workforce need. </a:t>
                      </a:r>
                    </a:p>
                    <a:p>
                      <a:pPr marL="228600" indent="-228600">
                        <a:buAutoNum type="arabicPeriod"/>
                      </a:pPr>
                      <a:r>
                        <a:rPr lang="en-US" sz="1000" i="1" dirty="0"/>
                        <a:t>Economic and Demographic Status</a:t>
                      </a:r>
                    </a:p>
                  </a:txBody>
                  <a:tcPr marL="100584" marR="100584" marT="50292" marB="50292"/>
                </a:tc>
                <a:tc>
                  <a:txBody>
                    <a:bodyPr/>
                    <a:lstStyle/>
                    <a:p>
                      <a:pPr marL="228600" indent="-228600">
                        <a:buAutoNum type="arabicPeriod"/>
                      </a:pPr>
                      <a:r>
                        <a:rPr lang="en-US" sz="1000" i="1" dirty="0"/>
                        <a:t>Employment demand, wages, childcare availability, transportation and housing stability. </a:t>
                      </a:r>
                    </a:p>
                    <a:p>
                      <a:pPr marL="228600" indent="-228600">
                        <a:buAutoNum type="arabicPeriod"/>
                      </a:pPr>
                      <a:r>
                        <a:rPr lang="en-US" sz="1000" i="1" dirty="0"/>
                        <a:t>Aging out demographics and out-migration of younger adults reduce the traditional college-age-pool. </a:t>
                      </a:r>
                    </a:p>
                  </a:txBody>
                  <a:tcPr marL="100584" marR="100584" marT="50292" marB="50292"/>
                </a:tc>
                <a:tc>
                  <a:txBody>
                    <a:bodyPr/>
                    <a:lstStyle/>
                    <a:p>
                      <a:pPr marL="228600" indent="-228600">
                        <a:buAutoNum type="arabicPeriod"/>
                      </a:pPr>
                      <a:endParaRPr lang="en-US" sz="1000" i="1" dirty="0"/>
                    </a:p>
                  </a:txBody>
                  <a:tcPr marL="100584" marR="100584" marT="50292" marB="50292"/>
                </a:tc>
                <a:tc>
                  <a:txBody>
                    <a:bodyPr/>
                    <a:lstStyle/>
                    <a:p>
                      <a:pPr marL="228600" indent="-228600">
                        <a:buAutoNum type="arabicPeriod"/>
                      </a:pPr>
                      <a:r>
                        <a:rPr lang="en-US" sz="1000" i="1" dirty="0"/>
                        <a:t>High indirect risk, as economic pressure can reduce enrollment regardless of institutional quality. </a:t>
                      </a:r>
                    </a:p>
                  </a:txBody>
                  <a:tcPr marL="100584" marR="100584" marT="50292" marB="50292"/>
                </a:tc>
                <a:extLst>
                  <a:ext uri="{0D108BD9-81ED-4DB2-BD59-A6C34878D82A}">
                    <a16:rowId xmlns:a16="http://schemas.microsoft.com/office/drawing/2014/main" val="10004"/>
                  </a:ext>
                </a:extLst>
              </a:tr>
            </a:tbl>
          </a:graphicData>
        </a:graphic>
      </p:graphicFrame>
      <p:graphicFrame>
        <p:nvGraphicFramePr>
          <p:cNvPr id="7" name="Table 6">
            <a:extLst>
              <a:ext uri="{FF2B5EF4-FFF2-40B4-BE49-F238E27FC236}">
                <a16:creationId xmlns:a16="http://schemas.microsoft.com/office/drawing/2014/main" id="{3B19646B-2871-C062-215F-281F4F35301D}"/>
              </a:ext>
            </a:extLst>
          </p:cNvPr>
          <p:cNvGraphicFramePr>
            <a:graphicFrameLocks noGrp="1"/>
          </p:cNvGraphicFramePr>
          <p:nvPr>
            <p:extLst>
              <p:ext uri="{D42A27DB-BD31-4B8C-83A1-F6EECF244321}">
                <p14:modId xmlns:p14="http://schemas.microsoft.com/office/powerpoint/2010/main" val="1156491933"/>
              </p:ext>
            </p:extLst>
          </p:nvPr>
        </p:nvGraphicFramePr>
        <p:xfrm>
          <a:off x="769859" y="5301673"/>
          <a:ext cx="10377964" cy="1501806"/>
        </p:xfrm>
        <a:graphic>
          <a:graphicData uri="http://schemas.openxmlformats.org/drawingml/2006/table">
            <a:tbl>
              <a:tblPr firstRow="1" bandRow="1">
                <a:tableStyleId>{7DF18680-E054-41AD-8BC1-D1AEF772440D}</a:tableStyleId>
              </a:tblPr>
              <a:tblGrid>
                <a:gridCol w="2021892">
                  <a:extLst>
                    <a:ext uri="{9D8B030D-6E8A-4147-A177-3AD203B41FA5}">
                      <a16:colId xmlns:a16="http://schemas.microsoft.com/office/drawing/2014/main" val="9484479"/>
                    </a:ext>
                  </a:extLst>
                </a:gridCol>
                <a:gridCol w="8356072">
                  <a:extLst>
                    <a:ext uri="{9D8B030D-6E8A-4147-A177-3AD203B41FA5}">
                      <a16:colId xmlns:a16="http://schemas.microsoft.com/office/drawing/2014/main" val="3954599900"/>
                    </a:ext>
                  </a:extLst>
                </a:gridCol>
              </a:tblGrid>
              <a:tr h="378691">
                <a:tc gridSpan="2">
                  <a:txBody>
                    <a:bodyPr/>
                    <a:lstStyle/>
                    <a:p>
                      <a:pPr>
                        <a:spcBef>
                          <a:spcPts val="550"/>
                        </a:spcBef>
                      </a:pPr>
                      <a:r>
                        <a:rPr lang="en-US" sz="1000" b="1" dirty="0"/>
                        <a:t>Implications for and Institutional Response to Competition on Enrollment Market Segment: </a:t>
                      </a:r>
                      <a:r>
                        <a:rPr lang="en-US" sz="1000" b="1" i="1" dirty="0"/>
                        <a:t>E.g. High competition from Non-Profit Online University demands a response, which we can provide through full-online degree programs.</a:t>
                      </a:r>
                      <a:endParaRPr lang="en-US" sz="1000" b="1" dirty="0"/>
                    </a:p>
                  </a:txBody>
                  <a:tcPr/>
                </a:tc>
                <a:tc hMerge="1">
                  <a:txBody>
                    <a:bodyPr/>
                    <a:lstStyle/>
                    <a:p>
                      <a:endParaRPr lang="en-US"/>
                    </a:p>
                  </a:txBody>
                  <a:tcPr/>
                </a:tc>
                <a:extLst>
                  <a:ext uri="{0D108BD9-81ED-4DB2-BD59-A6C34878D82A}">
                    <a16:rowId xmlns:a16="http://schemas.microsoft.com/office/drawing/2014/main" val="89561233"/>
                  </a:ext>
                </a:extLst>
              </a:tr>
              <a:tr h="305723">
                <a:tc>
                  <a:txBody>
                    <a:bodyPr/>
                    <a:lstStyle/>
                    <a:p>
                      <a:r>
                        <a:rPr lang="en-US" sz="1000" dirty="0"/>
                        <a:t>Primary Competition</a:t>
                      </a:r>
                    </a:p>
                  </a:txBody>
                  <a:tcPr/>
                </a:tc>
                <a:tc>
                  <a:txBody>
                    <a:bodyPr/>
                    <a:lstStyle/>
                    <a:p>
                      <a:r>
                        <a:rPr lang="en-US" sz="1000" i="1" dirty="0"/>
                        <a:t>LLTC faces primary competition from nearby regional colleges and universities offering general education, transfer pathways, and workforce programs with broader delivery options. </a:t>
                      </a:r>
                    </a:p>
                  </a:txBody>
                  <a:tcPr/>
                </a:tc>
                <a:extLst>
                  <a:ext uri="{0D108BD9-81ED-4DB2-BD59-A6C34878D82A}">
                    <a16:rowId xmlns:a16="http://schemas.microsoft.com/office/drawing/2014/main" val="3051591317"/>
                  </a:ext>
                </a:extLst>
              </a:tr>
              <a:tr h="295564">
                <a:tc>
                  <a:txBody>
                    <a:bodyPr/>
                    <a:lstStyle/>
                    <a:p>
                      <a:r>
                        <a:rPr lang="en-US" sz="1000" dirty="0"/>
                        <a:t>Secondary Competition</a:t>
                      </a:r>
                    </a:p>
                  </a:txBody>
                  <a:tcPr/>
                </a:tc>
                <a:tc>
                  <a:txBody>
                    <a:bodyPr/>
                    <a:lstStyle/>
                    <a:p>
                      <a:r>
                        <a:rPr lang="en-US" sz="1000" i="1" dirty="0"/>
                        <a:t>Includes economic conditions, work and family obligations, and online providers that reduce students’ ability or need to enroll locally. </a:t>
                      </a:r>
                    </a:p>
                  </a:txBody>
                  <a:tcPr/>
                </a:tc>
                <a:extLst>
                  <a:ext uri="{0D108BD9-81ED-4DB2-BD59-A6C34878D82A}">
                    <a16:rowId xmlns:a16="http://schemas.microsoft.com/office/drawing/2014/main" val="2625138003"/>
                  </a:ext>
                </a:extLst>
              </a:tr>
              <a:tr h="413762">
                <a:tc>
                  <a:txBody>
                    <a:bodyPr/>
                    <a:lstStyle/>
                    <a:p>
                      <a:r>
                        <a:rPr lang="en-US" sz="1000" dirty="0"/>
                        <a:t>Institution Responses</a:t>
                      </a:r>
                    </a:p>
                  </a:txBody>
                  <a:tcPr/>
                </a:tc>
                <a:tc>
                  <a:txBody>
                    <a:bodyPr/>
                    <a:lstStyle/>
                    <a:p>
                      <a:r>
                        <a:rPr lang="en-US" sz="1000" i="1" dirty="0"/>
                        <a:t>Emphasizing culturally grounded education, flexible delivery options, stronger student support services, and pathways aligned with regional workforce and community needs.  Develop online programming and more hyflex delivery options to compete with regional schools. </a:t>
                      </a:r>
                    </a:p>
                  </a:txBody>
                  <a:tcPr/>
                </a:tc>
                <a:extLst>
                  <a:ext uri="{0D108BD9-81ED-4DB2-BD59-A6C34878D82A}">
                    <a16:rowId xmlns:a16="http://schemas.microsoft.com/office/drawing/2014/main" val="2739951696"/>
                  </a:ext>
                </a:extLst>
              </a:tr>
            </a:tbl>
          </a:graphicData>
        </a:graphic>
      </p:graphicFrame>
    </p:spTree>
    <p:extLst>
      <p:ext uri="{BB962C8B-B14F-4D97-AF65-F5344CB8AC3E}">
        <p14:creationId xmlns:p14="http://schemas.microsoft.com/office/powerpoint/2010/main" val="2534387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AD786-3C2A-6C84-8873-8FDAC3626E7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59273C8-E9C1-1046-3616-EA803F483342}"/>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8" name="Title 5">
            <a:extLst>
              <a:ext uri="{FF2B5EF4-FFF2-40B4-BE49-F238E27FC236}">
                <a16:creationId xmlns:a16="http://schemas.microsoft.com/office/drawing/2014/main" id="{59462EC0-C87E-4B81-E853-9612E421DED4}"/>
              </a:ext>
            </a:extLst>
          </p:cNvPr>
          <p:cNvSpPr>
            <a:spLocks noGrp="1"/>
          </p:cNvSpPr>
          <p:nvPr>
            <p:ph type="title"/>
          </p:nvPr>
        </p:nvSpPr>
        <p:spPr>
          <a:xfrm>
            <a:off x="769860" y="1155283"/>
            <a:ext cx="3125484" cy="276999"/>
          </a:xfrm>
        </p:spPr>
        <p:txBody>
          <a:bodyPr/>
          <a:lstStyle/>
          <a:p>
            <a:pPr algn="l"/>
            <a:r>
              <a:rPr lang="en-US" sz="1600" dirty="0"/>
              <a:t>Public Policy Report</a:t>
            </a:r>
          </a:p>
        </p:txBody>
      </p:sp>
      <p:sp>
        <p:nvSpPr>
          <p:cNvPr id="3" name="TextBox 2">
            <a:extLst>
              <a:ext uri="{FF2B5EF4-FFF2-40B4-BE49-F238E27FC236}">
                <a16:creationId xmlns:a16="http://schemas.microsoft.com/office/drawing/2014/main" id="{49D8765E-3AB9-AAD3-5EEF-F99CB59354DC}"/>
              </a:ext>
            </a:extLst>
          </p:cNvPr>
          <p:cNvSpPr txBox="1"/>
          <p:nvPr/>
        </p:nvSpPr>
        <p:spPr bwMode="gray">
          <a:xfrm>
            <a:off x="769860" y="1578609"/>
            <a:ext cx="2896819" cy="372410"/>
          </a:xfrm>
          <a:prstGeom prst="rect">
            <a:avLst/>
          </a:prstGeom>
          <a:noFill/>
        </p:spPr>
        <p:txBody>
          <a:bodyPr wrap="square" lIns="0" tIns="0" rIns="0" bIns="0" rtlCol="0">
            <a:spAutoFit/>
          </a:bodyPr>
          <a:lstStyle/>
          <a:p>
            <a:pPr>
              <a:spcBef>
                <a:spcPts val="550"/>
              </a:spcBef>
            </a:pPr>
            <a:r>
              <a:rPr lang="en-US" sz="1210" b="1" dirty="0"/>
              <a:t>Reforms Under Consideration/Recently Enacted:</a:t>
            </a:r>
          </a:p>
        </p:txBody>
      </p:sp>
      <p:sp>
        <p:nvSpPr>
          <p:cNvPr id="5" name="TextBox 4">
            <a:extLst>
              <a:ext uri="{FF2B5EF4-FFF2-40B4-BE49-F238E27FC236}">
                <a16:creationId xmlns:a16="http://schemas.microsoft.com/office/drawing/2014/main" id="{B3787364-E532-768C-F8C4-0B25291EDA31}"/>
              </a:ext>
            </a:extLst>
          </p:cNvPr>
          <p:cNvSpPr txBox="1"/>
          <p:nvPr/>
        </p:nvSpPr>
        <p:spPr bwMode="gray">
          <a:xfrm>
            <a:off x="4973324" y="1578609"/>
            <a:ext cx="2441374" cy="186205"/>
          </a:xfrm>
          <a:prstGeom prst="rect">
            <a:avLst/>
          </a:prstGeom>
          <a:noFill/>
        </p:spPr>
        <p:txBody>
          <a:bodyPr wrap="none" lIns="0" tIns="0" rIns="0" bIns="0" rtlCol="0">
            <a:spAutoFit/>
          </a:bodyPr>
          <a:lstStyle/>
          <a:p>
            <a:pPr>
              <a:spcBef>
                <a:spcPts val="550"/>
              </a:spcBef>
            </a:pPr>
            <a:r>
              <a:rPr lang="en-US" sz="1210" b="1" dirty="0"/>
              <a:t>How We Would Be Affected:</a:t>
            </a:r>
          </a:p>
        </p:txBody>
      </p:sp>
      <p:sp>
        <p:nvSpPr>
          <p:cNvPr id="9" name="TextBox 8">
            <a:extLst>
              <a:ext uri="{FF2B5EF4-FFF2-40B4-BE49-F238E27FC236}">
                <a16:creationId xmlns:a16="http://schemas.microsoft.com/office/drawing/2014/main" id="{F5044F8F-E937-274A-7353-68E3F3AA6E00}"/>
              </a:ext>
            </a:extLst>
          </p:cNvPr>
          <p:cNvSpPr txBox="1"/>
          <p:nvPr/>
        </p:nvSpPr>
        <p:spPr bwMode="gray">
          <a:xfrm>
            <a:off x="8721344" y="1593594"/>
            <a:ext cx="2156968" cy="186205"/>
          </a:xfrm>
          <a:prstGeom prst="rect">
            <a:avLst/>
          </a:prstGeom>
          <a:noFill/>
        </p:spPr>
        <p:txBody>
          <a:bodyPr wrap="square" lIns="0" tIns="0" rIns="0" bIns="0" rtlCol="0">
            <a:spAutoFit/>
          </a:bodyPr>
          <a:lstStyle/>
          <a:p>
            <a:pPr>
              <a:spcBef>
                <a:spcPts val="550"/>
              </a:spcBef>
            </a:pPr>
            <a:r>
              <a:rPr lang="en-US" sz="1210" b="1" dirty="0"/>
              <a:t>Actions to Respond:</a:t>
            </a:r>
          </a:p>
        </p:txBody>
      </p:sp>
      <p:sp>
        <p:nvSpPr>
          <p:cNvPr id="11" name="TextBox 10">
            <a:extLst>
              <a:ext uri="{FF2B5EF4-FFF2-40B4-BE49-F238E27FC236}">
                <a16:creationId xmlns:a16="http://schemas.microsoft.com/office/drawing/2014/main" id="{487138D4-7AC3-4047-916E-04586D3EAD9C}"/>
              </a:ext>
            </a:extLst>
          </p:cNvPr>
          <p:cNvSpPr txBox="1"/>
          <p:nvPr/>
        </p:nvSpPr>
        <p:spPr bwMode="gray">
          <a:xfrm>
            <a:off x="769859" y="1951019"/>
            <a:ext cx="2896819" cy="457048"/>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Describe regulation change here (e.g. Summer Pell, state-level performance-based funding)</a:t>
            </a:r>
          </a:p>
        </p:txBody>
      </p:sp>
      <p:sp>
        <p:nvSpPr>
          <p:cNvPr id="12" name="TextBox 11">
            <a:extLst>
              <a:ext uri="{FF2B5EF4-FFF2-40B4-BE49-F238E27FC236}">
                <a16:creationId xmlns:a16="http://schemas.microsoft.com/office/drawing/2014/main" id="{0F0F19B4-7CAD-C803-BD34-4DDD5600DC9B}"/>
              </a:ext>
            </a:extLst>
          </p:cNvPr>
          <p:cNvSpPr txBox="1"/>
          <p:nvPr/>
        </p:nvSpPr>
        <p:spPr bwMode="gray">
          <a:xfrm>
            <a:off x="4973324" y="1853275"/>
            <a:ext cx="2896819" cy="304699"/>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List how institution’s operations and programs would be affected by changes</a:t>
            </a:r>
          </a:p>
        </p:txBody>
      </p:sp>
      <p:sp>
        <p:nvSpPr>
          <p:cNvPr id="13" name="TextBox 12">
            <a:extLst>
              <a:ext uri="{FF2B5EF4-FFF2-40B4-BE49-F238E27FC236}">
                <a16:creationId xmlns:a16="http://schemas.microsoft.com/office/drawing/2014/main" id="{1977B453-D568-806E-D824-0C1F16922CC3}"/>
              </a:ext>
            </a:extLst>
          </p:cNvPr>
          <p:cNvSpPr txBox="1"/>
          <p:nvPr/>
        </p:nvSpPr>
        <p:spPr bwMode="gray">
          <a:xfrm>
            <a:off x="8648192" y="1853274"/>
            <a:ext cx="2895009" cy="304699"/>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List new actions the institution must take to respond</a:t>
            </a:r>
          </a:p>
        </p:txBody>
      </p:sp>
      <p:cxnSp>
        <p:nvCxnSpPr>
          <p:cNvPr id="15" name="Straight Connector 14">
            <a:extLst>
              <a:ext uri="{FF2B5EF4-FFF2-40B4-BE49-F238E27FC236}">
                <a16:creationId xmlns:a16="http://schemas.microsoft.com/office/drawing/2014/main" id="{039DAA40-50D2-9A06-350A-31D1F2E6F02B}"/>
              </a:ext>
            </a:extLst>
          </p:cNvPr>
          <p:cNvCxnSpPr>
            <a:cxnSpLocks/>
          </p:cNvCxnSpPr>
          <p:nvPr/>
        </p:nvCxnSpPr>
        <p:spPr bwMode="gray">
          <a:xfrm>
            <a:off x="4098259" y="1951019"/>
            <a:ext cx="0" cy="2209501"/>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E0FA5DC-C829-D08F-E096-5275F991739C}"/>
              </a:ext>
            </a:extLst>
          </p:cNvPr>
          <p:cNvCxnSpPr>
            <a:cxnSpLocks/>
          </p:cNvCxnSpPr>
          <p:nvPr/>
        </p:nvCxnSpPr>
        <p:spPr bwMode="gray">
          <a:xfrm>
            <a:off x="8122593" y="1951019"/>
            <a:ext cx="0" cy="2063197"/>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aphicFrame>
        <p:nvGraphicFramePr>
          <p:cNvPr id="19" name="Table 18">
            <a:extLst>
              <a:ext uri="{FF2B5EF4-FFF2-40B4-BE49-F238E27FC236}">
                <a16:creationId xmlns:a16="http://schemas.microsoft.com/office/drawing/2014/main" id="{3DD1AF3F-FCAD-95A4-3950-7EF77B2D5D52}"/>
              </a:ext>
            </a:extLst>
          </p:cNvPr>
          <p:cNvGraphicFramePr>
            <a:graphicFrameLocks noGrp="1"/>
          </p:cNvGraphicFramePr>
          <p:nvPr>
            <p:extLst>
              <p:ext uri="{D42A27DB-BD31-4B8C-83A1-F6EECF244321}">
                <p14:modId xmlns:p14="http://schemas.microsoft.com/office/powerpoint/2010/main" val="948962854"/>
              </p:ext>
            </p:extLst>
          </p:nvPr>
        </p:nvGraphicFramePr>
        <p:xfrm>
          <a:off x="769858" y="4309772"/>
          <a:ext cx="10377962" cy="2245840"/>
        </p:xfrm>
        <a:graphic>
          <a:graphicData uri="http://schemas.openxmlformats.org/drawingml/2006/table">
            <a:tbl>
              <a:tblPr firstRow="1" bandRow="1">
                <a:tableStyleId>{7DF18680-E054-41AD-8BC1-D1AEF772440D}</a:tableStyleId>
              </a:tblPr>
              <a:tblGrid>
                <a:gridCol w="2073701">
                  <a:extLst>
                    <a:ext uri="{9D8B030D-6E8A-4147-A177-3AD203B41FA5}">
                      <a16:colId xmlns:a16="http://schemas.microsoft.com/office/drawing/2014/main" val="9484479"/>
                    </a:ext>
                  </a:extLst>
                </a:gridCol>
                <a:gridCol w="8304261">
                  <a:extLst>
                    <a:ext uri="{9D8B030D-6E8A-4147-A177-3AD203B41FA5}">
                      <a16:colId xmlns:a16="http://schemas.microsoft.com/office/drawing/2014/main" val="3954599900"/>
                    </a:ext>
                  </a:extLst>
                </a:gridCol>
              </a:tblGrid>
              <a:tr h="359902">
                <a:tc gridSpan="2">
                  <a:txBody>
                    <a:bodyPr/>
                    <a:lstStyle/>
                    <a:p>
                      <a:pPr>
                        <a:spcBef>
                          <a:spcPts val="550"/>
                        </a:spcBef>
                      </a:pPr>
                      <a:r>
                        <a:rPr lang="en-US" sz="1000" b="1" dirty="0"/>
                        <a:t>Implications for and Institutional Response to Public Policy Reforms: </a:t>
                      </a:r>
                      <a:r>
                        <a:rPr lang="en-US" sz="1000" b="1" i="1" dirty="0"/>
                        <a:t>E.g. State-level performance-based funding requirements demand that we shift investments to our onboarding and advising processes. </a:t>
                      </a:r>
                      <a:endParaRPr lang="en-US" sz="1000" b="1" dirty="0"/>
                    </a:p>
                  </a:txBody>
                  <a:tcPr>
                    <a:solidFill>
                      <a:schemeClr val="tx2">
                        <a:lumMod val="75000"/>
                        <a:lumOff val="25000"/>
                      </a:schemeClr>
                    </a:solidFill>
                  </a:tcPr>
                </a:tc>
                <a:tc hMerge="1">
                  <a:txBody>
                    <a:bodyPr/>
                    <a:lstStyle/>
                    <a:p>
                      <a:endParaRPr lang="en-US"/>
                    </a:p>
                  </a:txBody>
                  <a:tcPr/>
                </a:tc>
                <a:extLst>
                  <a:ext uri="{0D108BD9-81ED-4DB2-BD59-A6C34878D82A}">
                    <a16:rowId xmlns:a16="http://schemas.microsoft.com/office/drawing/2014/main" val="89561233"/>
                  </a:ext>
                </a:extLst>
              </a:tr>
              <a:tr h="479526">
                <a:tc>
                  <a:txBody>
                    <a:bodyPr/>
                    <a:lstStyle/>
                    <a:p>
                      <a:r>
                        <a:rPr lang="en-US" sz="1100" i="0" dirty="0"/>
                        <a:t>Market Segment</a:t>
                      </a:r>
                    </a:p>
                  </a:txBody>
                  <a:tcPr/>
                </a:tc>
                <a:tc>
                  <a:txBody>
                    <a:bodyPr/>
                    <a:lstStyle/>
                    <a:p>
                      <a:r>
                        <a:rPr lang="en-US" sz="1100" i="0" dirty="0"/>
                        <a:t>Recent federal </a:t>
                      </a:r>
                      <a:r>
                        <a:rPr lang="en-US" sz="1100" i="0" dirty="0" err="1"/>
                        <a:t>pell</a:t>
                      </a:r>
                      <a:r>
                        <a:rPr lang="en-US" sz="1100" i="0" dirty="0"/>
                        <a:t> reforms and state accountability policies primarily affect LLTC adult, low-income, and part-time learners who rely on flexible enrollment, emergency aid, and financial aid access. </a:t>
                      </a:r>
                    </a:p>
                  </a:txBody>
                  <a:tcPr/>
                </a:tc>
                <a:extLst>
                  <a:ext uri="{0D108BD9-81ED-4DB2-BD59-A6C34878D82A}">
                    <a16:rowId xmlns:a16="http://schemas.microsoft.com/office/drawing/2014/main" val="3051591317"/>
                  </a:ext>
                </a:extLst>
              </a:tr>
              <a:tr h="685037">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100" i="0" dirty="0"/>
                        <a:t>Institutional Resources</a:t>
                      </a:r>
                    </a:p>
                    <a:p>
                      <a:endParaRPr lang="en-US" sz="1100" i="0" dirty="0"/>
                    </a:p>
                  </a:txBody>
                  <a:tcPr/>
                </a:tc>
                <a:tc>
                  <a:txBody>
                    <a:bodyPr/>
                    <a:lstStyle/>
                    <a:p>
                      <a:r>
                        <a:rPr lang="en-US" sz="1100" i="0" dirty="0"/>
                        <a:t>Policy changes increase demand on LLTC’s advising, financial aid administration, scheduling, and data –tracking capacity to support timely completion, and compliance. </a:t>
                      </a:r>
                    </a:p>
                  </a:txBody>
                  <a:tcPr/>
                </a:tc>
                <a:extLst>
                  <a:ext uri="{0D108BD9-81ED-4DB2-BD59-A6C34878D82A}">
                    <a16:rowId xmlns:a16="http://schemas.microsoft.com/office/drawing/2014/main" val="2625138003"/>
                  </a:ext>
                </a:extLst>
              </a:tr>
              <a:tr h="685037">
                <a:tc>
                  <a:txBody>
                    <a:bodyPr/>
                    <a:lstStyle/>
                    <a:p>
                      <a:r>
                        <a:rPr lang="en-US" sz="1100" i="0" dirty="0"/>
                        <a:t>Institutional Response</a:t>
                      </a:r>
                    </a:p>
                  </a:txBody>
                  <a:tcPr/>
                </a:tc>
                <a:tc>
                  <a:txBody>
                    <a:bodyPr/>
                    <a:lstStyle/>
                    <a:p>
                      <a:r>
                        <a:rPr lang="en-US" sz="1100" i="0" dirty="0">
                          <a:highlight>
                            <a:srgbClr val="FFFF00"/>
                          </a:highlight>
                        </a:rPr>
                        <a:t>LLTC is adjusting academic scheduling, strengthening proactive advising, and aligning guided pathways to support student enrollment, on-time completion, and improved outcome reporting. </a:t>
                      </a:r>
                    </a:p>
                  </a:txBody>
                  <a:tcPr/>
                </a:tc>
                <a:extLst>
                  <a:ext uri="{0D108BD9-81ED-4DB2-BD59-A6C34878D82A}">
                    <a16:rowId xmlns:a16="http://schemas.microsoft.com/office/drawing/2014/main" val="2739951696"/>
                  </a:ext>
                </a:extLst>
              </a:tr>
            </a:tbl>
          </a:graphicData>
        </a:graphic>
      </p:graphicFrame>
      <p:sp>
        <p:nvSpPr>
          <p:cNvPr id="2" name="TextBox 1">
            <a:extLst>
              <a:ext uri="{FF2B5EF4-FFF2-40B4-BE49-F238E27FC236}">
                <a16:creationId xmlns:a16="http://schemas.microsoft.com/office/drawing/2014/main" id="{95171297-A4D6-531C-B863-AD318CD1D029}"/>
              </a:ext>
            </a:extLst>
          </p:cNvPr>
          <p:cNvSpPr txBox="1"/>
          <p:nvPr/>
        </p:nvSpPr>
        <p:spPr>
          <a:xfrm>
            <a:off x="756989" y="2446805"/>
            <a:ext cx="3125480" cy="1546577"/>
          </a:xfrm>
          <a:prstGeom prst="rect">
            <a:avLst/>
          </a:prstGeom>
          <a:noFill/>
        </p:spPr>
        <p:txBody>
          <a:bodyPr wrap="square" rtlCol="0">
            <a:spAutoFit/>
          </a:bodyPr>
          <a:lstStyle/>
          <a:p>
            <a:pPr marL="171450" indent="-171450">
              <a:buFontTx/>
              <a:buChar char="-"/>
            </a:pPr>
            <a:r>
              <a:rPr lang="en-US" sz="1050" dirty="0"/>
              <a:t>Federal policy: FAFSA Simplification Act: Restored full access to year-round Pell  for 24-25. </a:t>
            </a:r>
          </a:p>
          <a:p>
            <a:pPr marL="171450" indent="-171450">
              <a:buFontTx/>
              <a:buChar char="-"/>
            </a:pPr>
            <a:r>
              <a:rPr lang="en-US" sz="1050" dirty="0"/>
              <a:t>Replacement of ECE with student aid index SAI</a:t>
            </a:r>
          </a:p>
          <a:p>
            <a:pPr marL="171450" indent="-171450">
              <a:buFontTx/>
              <a:buChar char="-"/>
            </a:pPr>
            <a:r>
              <a:rPr lang="en-US" sz="1050" dirty="0"/>
              <a:t>MN State Higher Education Budget and State Grant policy adjustments 2025-2027 biennium. </a:t>
            </a:r>
          </a:p>
          <a:p>
            <a:pPr marL="171450" indent="-171450">
              <a:buFontTx/>
              <a:buChar char="-"/>
            </a:pPr>
            <a:r>
              <a:rPr lang="en-US" sz="1050" dirty="0"/>
              <a:t>Title III and Title IV funding: Federal Aid Reforms for TCUs. </a:t>
            </a:r>
          </a:p>
          <a:p>
            <a:pPr marL="171450" indent="-171450">
              <a:buFontTx/>
              <a:buChar char="-"/>
            </a:pPr>
            <a:endParaRPr lang="en-US" sz="1050" dirty="0"/>
          </a:p>
        </p:txBody>
      </p:sp>
      <p:sp>
        <p:nvSpPr>
          <p:cNvPr id="6" name="TextBox 5">
            <a:extLst>
              <a:ext uri="{FF2B5EF4-FFF2-40B4-BE49-F238E27FC236}">
                <a16:creationId xmlns:a16="http://schemas.microsoft.com/office/drawing/2014/main" id="{3EF064C9-F76A-B7CA-4AB3-7FC3BA581CA5}"/>
              </a:ext>
            </a:extLst>
          </p:cNvPr>
          <p:cNvSpPr txBox="1"/>
          <p:nvPr/>
        </p:nvSpPr>
        <p:spPr>
          <a:xfrm>
            <a:off x="4230255" y="2299855"/>
            <a:ext cx="3689413" cy="1785104"/>
          </a:xfrm>
          <a:prstGeom prst="rect">
            <a:avLst/>
          </a:prstGeom>
          <a:noFill/>
        </p:spPr>
        <p:txBody>
          <a:bodyPr wrap="square" rtlCol="0">
            <a:spAutoFit/>
          </a:bodyPr>
          <a:lstStyle/>
          <a:p>
            <a:pPr marL="228600" indent="-228600">
              <a:buAutoNum type="arabicPeriod"/>
            </a:pPr>
            <a:r>
              <a:rPr lang="en-US" sz="1000" dirty="0"/>
              <a:t>Increase LLTC’s ability to support summer enrollment and continuous program progression. </a:t>
            </a:r>
          </a:p>
          <a:p>
            <a:pPr marL="228600" indent="-228600">
              <a:buAutoNum type="arabicPeriod"/>
            </a:pPr>
            <a:r>
              <a:rPr lang="en-US" sz="1000" dirty="0"/>
              <a:t>Increased Pell eligibility access. </a:t>
            </a:r>
          </a:p>
          <a:p>
            <a:pPr marL="228600" indent="-228600">
              <a:buAutoNum type="arabicPeriod"/>
            </a:pPr>
            <a:r>
              <a:rPr lang="en-US" sz="1000" dirty="0"/>
              <a:t>Greater completion pressure: State grant credit-limit and cost-containment changes heighten the need  for clear academic pathways, intrusive advising, and reduced credit loss. </a:t>
            </a:r>
          </a:p>
          <a:p>
            <a:pPr marL="228600" indent="-228600">
              <a:buAutoNum type="arabicPeriod"/>
            </a:pPr>
            <a:r>
              <a:rPr lang="en-US" sz="1000" dirty="0"/>
              <a:t>Stronger accountability expectations: Ongoing Federal and State emphasis on completion, retention, and equity outcomes places additional emphasis  on data-driven student success strategies aligned with LLTC’s  mission. </a:t>
            </a:r>
          </a:p>
        </p:txBody>
      </p:sp>
      <p:sp>
        <p:nvSpPr>
          <p:cNvPr id="7" name="TextBox 6">
            <a:extLst>
              <a:ext uri="{FF2B5EF4-FFF2-40B4-BE49-F238E27FC236}">
                <a16:creationId xmlns:a16="http://schemas.microsoft.com/office/drawing/2014/main" id="{34C20D08-B444-D211-523C-05A972C862E2}"/>
              </a:ext>
            </a:extLst>
          </p:cNvPr>
          <p:cNvSpPr txBox="1"/>
          <p:nvPr/>
        </p:nvSpPr>
        <p:spPr>
          <a:xfrm>
            <a:off x="8172118" y="2313125"/>
            <a:ext cx="3029527" cy="1546577"/>
          </a:xfrm>
          <a:prstGeom prst="rect">
            <a:avLst/>
          </a:prstGeom>
          <a:noFill/>
        </p:spPr>
        <p:txBody>
          <a:bodyPr wrap="square" rtlCol="0">
            <a:spAutoFit/>
          </a:bodyPr>
          <a:lstStyle/>
          <a:p>
            <a:pPr marL="228600" indent="-228600">
              <a:buAutoNum type="arabicPeriod"/>
            </a:pPr>
            <a:r>
              <a:rPr lang="en-US" sz="1050" dirty="0"/>
              <a:t>Expand year-round academic scheduling. </a:t>
            </a:r>
          </a:p>
          <a:p>
            <a:pPr marL="228600" indent="-228600">
              <a:buAutoNum type="arabicPeriod"/>
            </a:pPr>
            <a:r>
              <a:rPr lang="en-US" sz="1050" dirty="0"/>
              <a:t>Update financial aid advising and communication. </a:t>
            </a:r>
          </a:p>
          <a:p>
            <a:pPr marL="228600" indent="-228600">
              <a:buAutoNum type="arabicPeriod"/>
            </a:pPr>
            <a:r>
              <a:rPr lang="en-US" sz="1050" dirty="0"/>
              <a:t>Strengthen guided pathways and proactive advising and maintain evidence of efforts. </a:t>
            </a:r>
          </a:p>
          <a:p>
            <a:pPr marL="228600" indent="-228600">
              <a:buAutoNum type="arabicPeriod"/>
            </a:pPr>
            <a:r>
              <a:rPr lang="en-US" sz="1050" dirty="0"/>
              <a:t>Enhance data-tracking and student success supports to meet increased state expectations for retention, completion, and equity outcomes. </a:t>
            </a:r>
          </a:p>
        </p:txBody>
      </p:sp>
    </p:spTree>
    <p:extLst>
      <p:ext uri="{BB962C8B-B14F-4D97-AF65-F5344CB8AC3E}">
        <p14:creationId xmlns:p14="http://schemas.microsoft.com/office/powerpoint/2010/main" val="2453472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8E939-ABF5-1432-BD78-E4FF96C0C6C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8977CDE-6221-C171-AD5B-BA701D85C045}"/>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8" name="Title 5">
            <a:extLst>
              <a:ext uri="{FF2B5EF4-FFF2-40B4-BE49-F238E27FC236}">
                <a16:creationId xmlns:a16="http://schemas.microsoft.com/office/drawing/2014/main" id="{91D0F0AF-EE4E-0500-8C84-97DFA0663047}"/>
              </a:ext>
            </a:extLst>
          </p:cNvPr>
          <p:cNvSpPr>
            <a:spLocks noGrp="1"/>
          </p:cNvSpPr>
          <p:nvPr>
            <p:ph type="title"/>
          </p:nvPr>
        </p:nvSpPr>
        <p:spPr>
          <a:xfrm>
            <a:off x="769860" y="1155283"/>
            <a:ext cx="4213620" cy="276999"/>
          </a:xfrm>
        </p:spPr>
        <p:txBody>
          <a:bodyPr/>
          <a:lstStyle/>
          <a:p>
            <a:pPr algn="l"/>
            <a:r>
              <a:rPr lang="en-US" sz="1600" dirty="0"/>
              <a:t>Adult Student Market Segment</a:t>
            </a:r>
          </a:p>
        </p:txBody>
      </p:sp>
      <p:cxnSp>
        <p:nvCxnSpPr>
          <p:cNvPr id="16" name="Straight Connector 15">
            <a:extLst>
              <a:ext uri="{FF2B5EF4-FFF2-40B4-BE49-F238E27FC236}">
                <a16:creationId xmlns:a16="http://schemas.microsoft.com/office/drawing/2014/main" id="{AD2D3162-FCC5-FFD5-C226-D314D4C69AE0}"/>
              </a:ext>
            </a:extLst>
          </p:cNvPr>
          <p:cNvCxnSpPr>
            <a:cxnSpLocks/>
          </p:cNvCxnSpPr>
          <p:nvPr/>
        </p:nvCxnSpPr>
        <p:spPr bwMode="gray">
          <a:xfrm>
            <a:off x="5882313" y="1480910"/>
            <a:ext cx="0" cy="3480897"/>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5A2CE57F-80F2-BC03-2E63-C937C9819B0F}"/>
              </a:ext>
            </a:extLst>
          </p:cNvPr>
          <p:cNvGraphicFramePr>
            <a:graphicFrameLocks noGrp="1"/>
          </p:cNvGraphicFramePr>
          <p:nvPr>
            <p:extLst>
              <p:ext uri="{D42A27DB-BD31-4B8C-83A1-F6EECF244321}">
                <p14:modId xmlns:p14="http://schemas.microsoft.com/office/powerpoint/2010/main" val="2906034372"/>
              </p:ext>
            </p:extLst>
          </p:nvPr>
        </p:nvGraphicFramePr>
        <p:xfrm>
          <a:off x="769860" y="1480910"/>
          <a:ext cx="4698523" cy="4491072"/>
        </p:xfrm>
        <a:graphic>
          <a:graphicData uri="http://schemas.openxmlformats.org/drawingml/2006/table">
            <a:tbl>
              <a:tblPr firstRow="1" bandRow="1">
                <a:tableStyleId>{7DF18680-E054-41AD-8BC1-D1AEF772440D}</a:tableStyleId>
              </a:tblPr>
              <a:tblGrid>
                <a:gridCol w="1668540">
                  <a:extLst>
                    <a:ext uri="{9D8B030D-6E8A-4147-A177-3AD203B41FA5}">
                      <a16:colId xmlns:a16="http://schemas.microsoft.com/office/drawing/2014/main" val="20000"/>
                    </a:ext>
                  </a:extLst>
                </a:gridCol>
                <a:gridCol w="3029983">
                  <a:extLst>
                    <a:ext uri="{9D8B030D-6E8A-4147-A177-3AD203B41FA5}">
                      <a16:colId xmlns:a16="http://schemas.microsoft.com/office/drawing/2014/main" val="20001"/>
                    </a:ext>
                  </a:extLst>
                </a:gridCol>
              </a:tblGrid>
              <a:tr h="382368">
                <a:tc>
                  <a:txBody>
                    <a:bodyPr/>
                    <a:lstStyle/>
                    <a:p>
                      <a:r>
                        <a:rPr lang="en-US" sz="1300" dirty="0"/>
                        <a:t>Metric</a:t>
                      </a:r>
                    </a:p>
                  </a:txBody>
                  <a:tcPr marL="100584" marR="100584" marT="50292" marB="50292"/>
                </a:tc>
                <a:tc>
                  <a:txBody>
                    <a:bodyPr/>
                    <a:lstStyle/>
                    <a:p>
                      <a:r>
                        <a:rPr lang="en-US" sz="1300" dirty="0"/>
                        <a:t>Results</a:t>
                      </a:r>
                    </a:p>
                  </a:txBody>
                  <a:tcPr marL="100584" marR="100584" marT="50292" marB="50292"/>
                </a:tc>
                <a:extLst>
                  <a:ext uri="{0D108BD9-81ED-4DB2-BD59-A6C34878D82A}">
                    <a16:rowId xmlns:a16="http://schemas.microsoft.com/office/drawing/2014/main" val="10000"/>
                  </a:ext>
                </a:extLst>
              </a:tr>
              <a:tr h="466389">
                <a:tc>
                  <a:txBody>
                    <a:bodyPr/>
                    <a:lstStyle/>
                    <a:p>
                      <a:pPr marL="0" indent="0">
                        <a:buNone/>
                      </a:pPr>
                      <a:r>
                        <a:rPr lang="en-US" sz="1000" b="1" i="0" dirty="0"/>
                        <a:t>Market Size</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Approximately 12,500 adults ages 25-64 without a bachelor’s degree, based on an estimated 25-64 population of 27,000 and 53% without a BA/BS across Cass County MN. (31,400 total pop) and Hubbard County (22,400 total pop). </a:t>
                      </a:r>
                    </a:p>
                  </a:txBody>
                  <a:tcPr marL="100584" marR="100584" marT="50292" marB="50292"/>
                </a:tc>
                <a:extLst>
                  <a:ext uri="{0D108BD9-81ED-4DB2-BD59-A6C34878D82A}">
                    <a16:rowId xmlns:a16="http://schemas.microsoft.com/office/drawing/2014/main" val="10001"/>
                  </a:ext>
                </a:extLst>
              </a:tr>
              <a:tr h="518929">
                <a:tc>
                  <a:txBody>
                    <a:bodyPr/>
                    <a:lstStyle/>
                    <a:p>
                      <a:pPr marL="0" indent="0">
                        <a:buNone/>
                      </a:pPr>
                      <a:r>
                        <a:rPr lang="en-US" sz="1000" b="1" i="0" dirty="0"/>
                        <a:t>Current Market Penetration</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LLTC currently enrolls an estimated 150 -200 unduplicated students annually, representing roughly 2.5-3.0% of the addressable adult market. </a:t>
                      </a:r>
                    </a:p>
                  </a:txBody>
                  <a:tcPr marL="100584" marR="100584" marT="50292" marB="50292"/>
                </a:tc>
                <a:extLst>
                  <a:ext uri="{0D108BD9-81ED-4DB2-BD59-A6C34878D82A}">
                    <a16:rowId xmlns:a16="http://schemas.microsoft.com/office/drawing/2014/main" val="10002"/>
                  </a:ext>
                </a:extLst>
              </a:tr>
              <a:tr h="369275">
                <a:tc>
                  <a:txBody>
                    <a:bodyPr/>
                    <a:lstStyle/>
                    <a:p>
                      <a:pPr marL="0" indent="0">
                        <a:buNone/>
                      </a:pPr>
                      <a:r>
                        <a:rPr lang="en-US" sz="1000" b="1" i="0" dirty="0"/>
                        <a:t>Major Competitors</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Primary competitors collectively serve and estimated 2,000 to 2,500 adult learners annually in the region. </a:t>
                      </a:r>
                    </a:p>
                  </a:txBody>
                  <a:tcPr marL="100584" marR="100584" marT="50292" marB="50292"/>
                </a:tc>
                <a:extLst>
                  <a:ext uri="{0D108BD9-81ED-4DB2-BD59-A6C34878D82A}">
                    <a16:rowId xmlns:a16="http://schemas.microsoft.com/office/drawing/2014/main" val="10003"/>
                  </a:ext>
                </a:extLst>
              </a:tr>
              <a:tr h="478466">
                <a:tc>
                  <a:txBody>
                    <a:bodyPr/>
                    <a:lstStyle/>
                    <a:p>
                      <a:pPr marL="0" indent="0">
                        <a:buNone/>
                      </a:pPr>
                      <a:r>
                        <a:rPr lang="en-US" sz="1000" b="1" i="0" dirty="0"/>
                        <a:t>Recruitment cost</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Estimated 600.00 to 900.00 per enrolled student, based on data reported by MN OHE for rural community/tribal college recruitment and outreach costs: Benchmark Estimates. </a:t>
                      </a:r>
                    </a:p>
                  </a:txBody>
                  <a:tcPr marL="100584" marR="100584" marT="50292" marB="50292"/>
                </a:tc>
                <a:extLst>
                  <a:ext uri="{0D108BD9-81ED-4DB2-BD59-A6C34878D82A}">
                    <a16:rowId xmlns:a16="http://schemas.microsoft.com/office/drawing/2014/main" val="10004"/>
                  </a:ext>
                </a:extLst>
              </a:tr>
              <a:tr h="555980">
                <a:tc>
                  <a:txBody>
                    <a:bodyPr/>
                    <a:lstStyle/>
                    <a:p>
                      <a:pPr marL="0" indent="0">
                        <a:buNone/>
                      </a:pPr>
                      <a:r>
                        <a:rPr lang="en-US" sz="1000" b="1" i="0" dirty="0"/>
                        <a:t>Current Retention Rates</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Fall to spring persistence of regional colleges and universities = 70 to 75% for first-year students: MN OHE rural colleges and universities data. </a:t>
                      </a:r>
                    </a:p>
                    <a:p>
                      <a:pPr marL="0" indent="0">
                        <a:buNone/>
                      </a:pPr>
                      <a:endParaRPr lang="en-US" sz="1000" i="1" baseline="0" dirty="0"/>
                    </a:p>
                  </a:txBody>
                  <a:tcPr marL="100584" marR="100584" marT="50292" marB="50292"/>
                </a:tc>
                <a:extLst>
                  <a:ext uri="{0D108BD9-81ED-4DB2-BD59-A6C34878D82A}">
                    <a16:rowId xmlns:a16="http://schemas.microsoft.com/office/drawing/2014/main" val="2438019434"/>
                  </a:ext>
                </a:extLst>
              </a:tr>
              <a:tr h="530278">
                <a:tc>
                  <a:txBody>
                    <a:bodyPr/>
                    <a:lstStyle/>
                    <a:p>
                      <a:pPr marL="0" indent="0">
                        <a:buNone/>
                      </a:pPr>
                      <a:r>
                        <a:rPr lang="en-US" sz="1000" b="1" i="0" dirty="0"/>
                        <a:t>Avg. Term Credit Hour</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Average student enrollment of 9 to 11 credits per term, reflecting a predominantly part-time adult-learner population in northern Minnesota. </a:t>
                      </a:r>
                    </a:p>
                    <a:p>
                      <a:pPr marL="0" indent="0">
                        <a:buNone/>
                      </a:pPr>
                      <a:endParaRPr lang="en-US" sz="1000" i="1" baseline="0" dirty="0"/>
                    </a:p>
                  </a:txBody>
                  <a:tcPr marL="100584" marR="100584" marT="50292" marB="50292"/>
                </a:tc>
                <a:extLst>
                  <a:ext uri="{0D108BD9-81ED-4DB2-BD59-A6C34878D82A}">
                    <a16:rowId xmlns:a16="http://schemas.microsoft.com/office/drawing/2014/main" val="1586986462"/>
                  </a:ext>
                </a:extLst>
              </a:tr>
            </a:tbl>
          </a:graphicData>
        </a:graphic>
      </p:graphicFrame>
      <p:grpSp>
        <p:nvGrpSpPr>
          <p:cNvPr id="7" name="Group 6">
            <a:extLst>
              <a:ext uri="{FF2B5EF4-FFF2-40B4-BE49-F238E27FC236}">
                <a16:creationId xmlns:a16="http://schemas.microsoft.com/office/drawing/2014/main" id="{7A111037-50C0-F3EC-664E-F4FAA19DEA63}"/>
              </a:ext>
            </a:extLst>
          </p:cNvPr>
          <p:cNvGrpSpPr/>
          <p:nvPr/>
        </p:nvGrpSpPr>
        <p:grpSpPr>
          <a:xfrm>
            <a:off x="6169024" y="1432282"/>
            <a:ext cx="2895010" cy="734263"/>
            <a:chOff x="6612508" y="1202077"/>
            <a:chExt cx="2895010" cy="734263"/>
          </a:xfrm>
        </p:grpSpPr>
        <p:sp>
          <p:nvSpPr>
            <p:cNvPr id="10" name="TextBox 9">
              <a:extLst>
                <a:ext uri="{FF2B5EF4-FFF2-40B4-BE49-F238E27FC236}">
                  <a16:creationId xmlns:a16="http://schemas.microsoft.com/office/drawing/2014/main" id="{92493E37-0A86-23E4-40FA-FAA92178E511}"/>
                </a:ext>
              </a:extLst>
            </p:cNvPr>
            <p:cNvSpPr txBox="1"/>
            <p:nvPr/>
          </p:nvSpPr>
          <p:spPr bwMode="gray">
            <a:xfrm>
              <a:off x="6612508" y="1202077"/>
              <a:ext cx="2655309" cy="186205"/>
            </a:xfrm>
            <a:prstGeom prst="rect">
              <a:avLst/>
            </a:prstGeom>
            <a:noFill/>
          </p:spPr>
          <p:txBody>
            <a:bodyPr wrap="square" lIns="0" tIns="0" rIns="0" bIns="0" rtlCol="0">
              <a:spAutoFit/>
            </a:bodyPr>
            <a:lstStyle/>
            <a:p>
              <a:pPr>
                <a:spcBef>
                  <a:spcPts val="550"/>
                </a:spcBef>
              </a:pPr>
              <a:r>
                <a:rPr lang="en-US" sz="1210" b="1" dirty="0"/>
                <a:t>Pros for market prioritization:</a:t>
              </a:r>
            </a:p>
          </p:txBody>
        </p:sp>
        <p:sp>
          <p:nvSpPr>
            <p:cNvPr id="14" name="TextBox 13">
              <a:extLst>
                <a:ext uri="{FF2B5EF4-FFF2-40B4-BE49-F238E27FC236}">
                  <a16:creationId xmlns:a16="http://schemas.microsoft.com/office/drawing/2014/main" id="{E9916920-1457-7C03-957B-9BE8061290B8}"/>
                </a:ext>
              </a:extLst>
            </p:cNvPr>
            <p:cNvSpPr txBox="1"/>
            <p:nvPr/>
          </p:nvSpPr>
          <p:spPr bwMode="gray">
            <a:xfrm>
              <a:off x="6612509" y="1479292"/>
              <a:ext cx="2895009" cy="457048"/>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List pros for Adult Student market prioritization that may not be captured in market trends</a:t>
              </a:r>
            </a:p>
          </p:txBody>
        </p:sp>
      </p:grpSp>
      <p:grpSp>
        <p:nvGrpSpPr>
          <p:cNvPr id="17" name="Group 16">
            <a:extLst>
              <a:ext uri="{FF2B5EF4-FFF2-40B4-BE49-F238E27FC236}">
                <a16:creationId xmlns:a16="http://schemas.microsoft.com/office/drawing/2014/main" id="{D838F887-7C70-E529-1E8C-A2185549FA29}"/>
              </a:ext>
            </a:extLst>
          </p:cNvPr>
          <p:cNvGrpSpPr/>
          <p:nvPr/>
        </p:nvGrpSpPr>
        <p:grpSpPr>
          <a:xfrm>
            <a:off x="6198860" y="3485532"/>
            <a:ext cx="2895010" cy="734263"/>
            <a:chOff x="6755383" y="3040402"/>
            <a:chExt cx="2895010" cy="734263"/>
          </a:xfrm>
        </p:grpSpPr>
        <p:sp>
          <p:nvSpPr>
            <p:cNvPr id="18" name="TextBox 17">
              <a:extLst>
                <a:ext uri="{FF2B5EF4-FFF2-40B4-BE49-F238E27FC236}">
                  <a16:creationId xmlns:a16="http://schemas.microsoft.com/office/drawing/2014/main" id="{9F036F9F-63F6-E101-E6F6-77027CB2D12B}"/>
                </a:ext>
              </a:extLst>
            </p:cNvPr>
            <p:cNvSpPr txBox="1"/>
            <p:nvPr/>
          </p:nvSpPr>
          <p:spPr bwMode="gray">
            <a:xfrm>
              <a:off x="6755383" y="3040402"/>
              <a:ext cx="2788663" cy="186205"/>
            </a:xfrm>
            <a:prstGeom prst="rect">
              <a:avLst/>
            </a:prstGeom>
            <a:noFill/>
          </p:spPr>
          <p:txBody>
            <a:bodyPr wrap="square" lIns="0" tIns="0" rIns="0" bIns="0" rtlCol="0">
              <a:spAutoFit/>
            </a:bodyPr>
            <a:lstStyle/>
            <a:p>
              <a:pPr>
                <a:spcBef>
                  <a:spcPts val="550"/>
                </a:spcBef>
              </a:pPr>
              <a:r>
                <a:rPr lang="en-US" sz="1210" b="1" dirty="0"/>
                <a:t>Cons for market prioritization:</a:t>
              </a:r>
            </a:p>
          </p:txBody>
        </p:sp>
        <p:sp>
          <p:nvSpPr>
            <p:cNvPr id="20" name="TextBox 19">
              <a:extLst>
                <a:ext uri="{FF2B5EF4-FFF2-40B4-BE49-F238E27FC236}">
                  <a16:creationId xmlns:a16="http://schemas.microsoft.com/office/drawing/2014/main" id="{86B241C7-0A6C-6AB2-A733-2F681667484A}"/>
                </a:ext>
              </a:extLst>
            </p:cNvPr>
            <p:cNvSpPr txBox="1"/>
            <p:nvPr/>
          </p:nvSpPr>
          <p:spPr bwMode="gray">
            <a:xfrm>
              <a:off x="6755384" y="3317617"/>
              <a:ext cx="2895009" cy="457048"/>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List Cons for Adult Student market prioritization that may not be captured in market trends</a:t>
              </a:r>
            </a:p>
          </p:txBody>
        </p:sp>
      </p:grpSp>
      <p:sp>
        <p:nvSpPr>
          <p:cNvPr id="3" name="TextBox 2">
            <a:extLst>
              <a:ext uri="{FF2B5EF4-FFF2-40B4-BE49-F238E27FC236}">
                <a16:creationId xmlns:a16="http://schemas.microsoft.com/office/drawing/2014/main" id="{13D38960-FA52-E91E-E32D-C8C1F900536C}"/>
              </a:ext>
            </a:extLst>
          </p:cNvPr>
          <p:cNvSpPr txBox="1"/>
          <p:nvPr/>
        </p:nvSpPr>
        <p:spPr>
          <a:xfrm>
            <a:off x="6096000" y="2050473"/>
            <a:ext cx="5051822" cy="1138773"/>
          </a:xfrm>
          <a:prstGeom prst="rect">
            <a:avLst/>
          </a:prstGeom>
          <a:noFill/>
        </p:spPr>
        <p:txBody>
          <a:bodyPr wrap="square" rtlCol="0">
            <a:spAutoFit/>
          </a:bodyPr>
          <a:lstStyle/>
          <a:p>
            <a:r>
              <a:rPr lang="en-US" dirty="0"/>
              <a:t>-</a:t>
            </a:r>
            <a:r>
              <a:rPr lang="en-US" sz="1000" dirty="0"/>
              <a:t>Service-area market is limited in size, aging, and primarily adult-focused, requiring   </a:t>
            </a:r>
            <a:br>
              <a:rPr lang="en-US" sz="1000" dirty="0"/>
            </a:br>
            <a:r>
              <a:rPr lang="en-US" sz="1000" dirty="0"/>
              <a:t>   flexibility and accessible postsecondary options. </a:t>
            </a:r>
          </a:p>
          <a:p>
            <a:pPr marL="171450" indent="-171450">
              <a:buFontTx/>
              <a:buChar char="-"/>
            </a:pPr>
            <a:r>
              <a:rPr lang="en-US" sz="1000" dirty="0"/>
              <a:t>Enrollment growth is constrained by economic conditions, labor-force participation, and competition from regional and online institutions.  </a:t>
            </a:r>
          </a:p>
          <a:p>
            <a:r>
              <a:rPr lang="en-US" sz="1000" dirty="0"/>
              <a:t>- LLTC must emphasize targeted outreach, strong student support and workforce-aligned </a:t>
            </a:r>
            <a:br>
              <a:rPr lang="en-US" sz="1000" dirty="0"/>
            </a:br>
            <a:r>
              <a:rPr lang="en-US" sz="1000" dirty="0"/>
              <a:t>    pathways to maintain and grow enrollment. </a:t>
            </a:r>
            <a:endParaRPr lang="en-US" dirty="0"/>
          </a:p>
        </p:txBody>
      </p:sp>
      <p:sp>
        <p:nvSpPr>
          <p:cNvPr id="6" name="TextBox 5">
            <a:extLst>
              <a:ext uri="{FF2B5EF4-FFF2-40B4-BE49-F238E27FC236}">
                <a16:creationId xmlns:a16="http://schemas.microsoft.com/office/drawing/2014/main" id="{6152425D-084E-CD05-0D0A-51C490CB69DC}"/>
              </a:ext>
            </a:extLst>
          </p:cNvPr>
          <p:cNvSpPr txBox="1"/>
          <p:nvPr/>
        </p:nvSpPr>
        <p:spPr>
          <a:xfrm>
            <a:off x="6198860" y="4313382"/>
            <a:ext cx="4829353" cy="1015663"/>
          </a:xfrm>
          <a:prstGeom prst="rect">
            <a:avLst/>
          </a:prstGeom>
          <a:noFill/>
        </p:spPr>
        <p:txBody>
          <a:bodyPr wrap="square" rtlCol="0">
            <a:spAutoFit/>
          </a:bodyPr>
          <a:lstStyle/>
          <a:p>
            <a:pPr marL="171450" indent="-171450">
              <a:buFontTx/>
              <a:buChar char="-"/>
            </a:pPr>
            <a:r>
              <a:rPr lang="en-US" sz="1000" dirty="0"/>
              <a:t>The regional population base is small and aging, limiting traditional college-age growth enrollment. </a:t>
            </a:r>
          </a:p>
          <a:p>
            <a:pPr marL="171450" indent="-171450">
              <a:buFontTx/>
              <a:buChar char="-"/>
            </a:pPr>
            <a:r>
              <a:rPr lang="en-US" sz="1000" dirty="0"/>
              <a:t>Most prospective students are working adults who require flexible scheduling, affordability, and strong support services. </a:t>
            </a:r>
          </a:p>
          <a:p>
            <a:pPr marL="171450" indent="-171450">
              <a:buFontTx/>
              <a:buChar char="-"/>
            </a:pPr>
            <a:r>
              <a:rPr lang="en-US" sz="1000" dirty="0"/>
              <a:t>Sustained enrollment depends on targeted outreach, culturally grounded programming, and alignment with regional workforce needs. </a:t>
            </a:r>
          </a:p>
        </p:txBody>
      </p:sp>
      <p:sp>
        <p:nvSpPr>
          <p:cNvPr id="9" name="TextBox 8">
            <a:extLst>
              <a:ext uri="{FF2B5EF4-FFF2-40B4-BE49-F238E27FC236}">
                <a16:creationId xmlns:a16="http://schemas.microsoft.com/office/drawing/2014/main" id="{3176F93B-EDEA-4E6F-00DC-31E4963CA0FE}"/>
              </a:ext>
            </a:extLst>
          </p:cNvPr>
          <p:cNvSpPr txBox="1"/>
          <p:nvPr/>
        </p:nvSpPr>
        <p:spPr>
          <a:xfrm>
            <a:off x="6198860" y="5514109"/>
            <a:ext cx="5051822" cy="553998"/>
          </a:xfrm>
          <a:prstGeom prst="rect">
            <a:avLst/>
          </a:prstGeom>
          <a:noFill/>
        </p:spPr>
        <p:txBody>
          <a:bodyPr wrap="square" rtlCol="0">
            <a:spAutoFit/>
          </a:bodyPr>
          <a:lstStyle/>
          <a:p>
            <a:r>
              <a:rPr lang="en-US" sz="1000" dirty="0"/>
              <a:t>Institutional Response: LLTC will focus on expanding flexible, culturally grounded programs and high-touch student supports that meet the needs of working adult learners while aligning closely with regional workforce and community priorities. </a:t>
            </a:r>
          </a:p>
        </p:txBody>
      </p:sp>
    </p:spTree>
    <p:extLst>
      <p:ext uri="{BB962C8B-B14F-4D97-AF65-F5344CB8AC3E}">
        <p14:creationId xmlns:p14="http://schemas.microsoft.com/office/powerpoint/2010/main" val="1779920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4B6AD-0977-E421-276F-816A1FB3D90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734CFE2-0290-0073-4591-79C93CCD8AB0}"/>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6" name="Title 6">
            <a:extLst>
              <a:ext uri="{FF2B5EF4-FFF2-40B4-BE49-F238E27FC236}">
                <a16:creationId xmlns:a16="http://schemas.microsoft.com/office/drawing/2014/main" id="{95BB05B6-F762-C5F0-51B9-9829D1C7BCD3}"/>
              </a:ext>
            </a:extLst>
          </p:cNvPr>
          <p:cNvSpPr txBox="1">
            <a:spLocks/>
          </p:cNvSpPr>
          <p:nvPr/>
        </p:nvSpPr>
        <p:spPr bwMode="gray">
          <a:xfrm>
            <a:off x="769860" y="1196217"/>
            <a:ext cx="8737413" cy="276999"/>
          </a:xfrm>
          <a:prstGeom prst="rect">
            <a:avLst/>
          </a:prstGeom>
        </p:spPr>
        <p:txBody>
          <a:bodyPr vert="horz" wrap="square" lIns="0" tIns="0" rIns="0" bIns="0" rtlCol="0" anchor="b" anchorCtr="0">
            <a:spAutoFit/>
          </a:bodyPr>
          <a:lstStyle>
            <a:lvl1pPr algn="l" defTabSz="754380" rtl="0" eaLnBrk="1" latinLnBrk="0" hangingPunct="1">
              <a:lnSpc>
                <a:spcPct val="90000"/>
              </a:lnSpc>
              <a:spcBef>
                <a:spcPct val="0"/>
              </a:spcBef>
              <a:buNone/>
              <a:defRPr sz="2000" kern="1200" spc="50" baseline="0">
                <a:solidFill>
                  <a:schemeClr val="accent5"/>
                </a:solidFill>
                <a:latin typeface="+mj-lt"/>
                <a:ea typeface="+mj-ea"/>
                <a:cs typeface="+mj-cs"/>
              </a:defRPr>
            </a:lvl1pPr>
          </a:lstStyle>
          <a:p>
            <a:r>
              <a:rPr lang="en-US" dirty="0"/>
              <a:t>Strategic Assumptions Evaluation: Adult Market</a:t>
            </a:r>
          </a:p>
        </p:txBody>
      </p:sp>
      <p:graphicFrame>
        <p:nvGraphicFramePr>
          <p:cNvPr id="11" name="Table 10">
            <a:extLst>
              <a:ext uri="{FF2B5EF4-FFF2-40B4-BE49-F238E27FC236}">
                <a16:creationId xmlns:a16="http://schemas.microsoft.com/office/drawing/2014/main" id="{EFB1E48F-20E0-94BF-589E-BDFB570D1EDE}"/>
              </a:ext>
            </a:extLst>
          </p:cNvPr>
          <p:cNvGraphicFramePr>
            <a:graphicFrameLocks noGrp="1"/>
          </p:cNvGraphicFramePr>
          <p:nvPr>
            <p:extLst>
              <p:ext uri="{D42A27DB-BD31-4B8C-83A1-F6EECF244321}">
                <p14:modId xmlns:p14="http://schemas.microsoft.com/office/powerpoint/2010/main" val="142938780"/>
              </p:ext>
            </p:extLst>
          </p:nvPr>
        </p:nvGraphicFramePr>
        <p:xfrm>
          <a:off x="769860" y="1562778"/>
          <a:ext cx="10306607" cy="4848362"/>
        </p:xfrm>
        <a:graphic>
          <a:graphicData uri="http://schemas.openxmlformats.org/drawingml/2006/table">
            <a:tbl>
              <a:tblPr firstRow="1" bandRow="1">
                <a:tableStyleId>{7DF18680-E054-41AD-8BC1-D1AEF772440D}</a:tableStyleId>
              </a:tblPr>
              <a:tblGrid>
                <a:gridCol w="1871740">
                  <a:extLst>
                    <a:ext uri="{9D8B030D-6E8A-4147-A177-3AD203B41FA5}">
                      <a16:colId xmlns:a16="http://schemas.microsoft.com/office/drawing/2014/main" val="1284889828"/>
                    </a:ext>
                  </a:extLst>
                </a:gridCol>
                <a:gridCol w="4624053">
                  <a:extLst>
                    <a:ext uri="{9D8B030D-6E8A-4147-A177-3AD203B41FA5}">
                      <a16:colId xmlns:a16="http://schemas.microsoft.com/office/drawing/2014/main" val="686523736"/>
                    </a:ext>
                  </a:extLst>
                </a:gridCol>
                <a:gridCol w="3810814">
                  <a:extLst>
                    <a:ext uri="{9D8B030D-6E8A-4147-A177-3AD203B41FA5}">
                      <a16:colId xmlns:a16="http://schemas.microsoft.com/office/drawing/2014/main" val="2740529790"/>
                    </a:ext>
                  </a:extLst>
                </a:gridCol>
              </a:tblGrid>
              <a:tr h="285686">
                <a:tc>
                  <a:txBody>
                    <a:bodyPr/>
                    <a:lstStyle/>
                    <a:p>
                      <a:pPr algn="ctr"/>
                      <a:r>
                        <a:rPr lang="en-US" sz="900" dirty="0">
                          <a:solidFill>
                            <a:schemeClr val="bg1"/>
                          </a:solidFill>
                        </a:rPr>
                        <a:t>Market/Institutional Force</a:t>
                      </a:r>
                    </a:p>
                  </a:txBody>
                  <a:tcPr marL="70658" marR="70658" marT="35329" marB="35329" anchor="ctr"/>
                </a:tc>
                <a:tc>
                  <a:txBody>
                    <a:bodyPr/>
                    <a:lstStyle/>
                    <a:p>
                      <a:pPr algn="ctr"/>
                      <a:r>
                        <a:rPr lang="en-US" sz="900" dirty="0"/>
                        <a:t>Market Segment Assumption</a:t>
                      </a:r>
                    </a:p>
                  </a:txBody>
                  <a:tcPr marL="70658" marR="70658" marT="35329" marB="35329" anchor="ctr"/>
                </a:tc>
                <a:tc>
                  <a:txBody>
                    <a:bodyPr/>
                    <a:lstStyle/>
                    <a:p>
                      <a:pPr algn="ctr"/>
                      <a:r>
                        <a:rPr lang="en-US" sz="900" dirty="0"/>
                        <a:t>Tripwire</a:t>
                      </a:r>
                    </a:p>
                  </a:txBody>
                  <a:tcPr marL="70658" marR="70658" marT="35329" marB="35329" anchor="ctr"/>
                </a:tc>
                <a:extLst>
                  <a:ext uri="{0D108BD9-81ED-4DB2-BD59-A6C34878D82A}">
                    <a16:rowId xmlns:a16="http://schemas.microsoft.com/office/drawing/2014/main" val="1958718006"/>
                  </a:ext>
                </a:extLst>
              </a:tr>
              <a:tr h="252516">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50" dirty="0"/>
                        <a:t>Demographics</a:t>
                      </a:r>
                    </a:p>
                  </a:txBody>
                  <a:tcPr marL="70658" marR="70658" marT="35329" marB="35329" anchor="ctr"/>
                </a:tc>
                <a:tc>
                  <a:txBody>
                    <a:bodyPr/>
                    <a:lstStyle/>
                    <a:p>
                      <a:pPr fontAlgn="t">
                        <a:lnSpc>
                          <a:spcPts val="1500"/>
                        </a:lnSpc>
                        <a:buNone/>
                      </a:pPr>
                      <a:r>
                        <a:rPr lang="en-US" sz="1050" b="0" i="0" dirty="0">
                          <a:effectLst/>
                          <a:latin typeface="Segoe UI" panose="020B0502040204020203" pitchFamily="34" charset="0"/>
                        </a:rPr>
                        <a:t>The adult learner market will remain steady but aging, with most enrollment growth coming from ages 25–54 rather than traditional college‑age students.</a:t>
                      </a:r>
                    </a:p>
                  </a:txBody>
                  <a:tcPr/>
                </a:tc>
                <a:tc>
                  <a:txBody>
                    <a:bodyPr/>
                    <a:lstStyle/>
                    <a:p>
                      <a:pPr fontAlgn="t">
                        <a:lnSpc>
                          <a:spcPts val="1500"/>
                        </a:lnSpc>
                        <a:buNone/>
                      </a:pPr>
                      <a:r>
                        <a:rPr lang="en-US" sz="1050" b="0" i="0" dirty="0">
                          <a:effectLst/>
                          <a:latin typeface="Segoe UI" panose="020B0502040204020203" pitchFamily="34" charset="0"/>
                        </a:rPr>
                        <a:t>A sustained decline in the 25–54 population or a sharp increase in out‑migration from the service area.</a:t>
                      </a:r>
                    </a:p>
                  </a:txBody>
                  <a:tcPr/>
                </a:tc>
                <a:extLst>
                  <a:ext uri="{0D108BD9-81ED-4DB2-BD59-A6C34878D82A}">
                    <a16:rowId xmlns:a16="http://schemas.microsoft.com/office/drawing/2014/main" val="1772190624"/>
                  </a:ext>
                </a:extLst>
              </a:tr>
              <a:tr h="466344">
                <a:tc>
                  <a:txBody>
                    <a:bodyPr/>
                    <a:lstStyle/>
                    <a:p>
                      <a:pPr algn="ctr"/>
                      <a:r>
                        <a:rPr lang="en-US" sz="1050" dirty="0"/>
                        <a:t>Feeder Institutions</a:t>
                      </a:r>
                    </a:p>
                  </a:txBody>
                  <a:tcPr marL="70658" marR="70658" marT="35329" marB="35329" anchor="ctr"/>
                </a:tc>
                <a:tc>
                  <a:txBody>
                    <a:bodyPr/>
                    <a:lstStyle/>
                    <a:p>
                      <a:pPr fontAlgn="t">
                        <a:lnSpc>
                          <a:spcPts val="1500"/>
                        </a:lnSpc>
                        <a:buNone/>
                      </a:pPr>
                      <a:r>
                        <a:rPr lang="en-US" sz="1050" b="0" i="0" dirty="0">
                          <a:effectLst/>
                          <a:latin typeface="Segoe UI" panose="020B0502040204020203" pitchFamily="34" charset="0"/>
                        </a:rPr>
                        <a:t>Few adults will transfer directly from feeder institutions; most adult students will enter after time away from education.</a:t>
                      </a:r>
                    </a:p>
                  </a:txBody>
                  <a:tcPr/>
                </a:tc>
                <a:tc>
                  <a:txBody>
                    <a:bodyPr/>
                    <a:lstStyle/>
                    <a:p>
                      <a:pPr fontAlgn="t">
                        <a:lnSpc>
                          <a:spcPts val="1500"/>
                        </a:lnSpc>
                        <a:buNone/>
                      </a:pPr>
                      <a:r>
                        <a:rPr lang="en-US" sz="1050" b="0" i="0" dirty="0">
                          <a:effectLst/>
                          <a:latin typeface="Segoe UI" panose="020B0502040204020203" pitchFamily="34" charset="0"/>
                        </a:rPr>
                        <a:t>Significant increases in adult transfers directly from regional colleges or universities.</a:t>
                      </a:r>
                    </a:p>
                  </a:txBody>
                  <a:tcPr/>
                </a:tc>
                <a:extLst>
                  <a:ext uri="{0D108BD9-81ED-4DB2-BD59-A6C34878D82A}">
                    <a16:rowId xmlns:a16="http://schemas.microsoft.com/office/drawing/2014/main" val="455507356"/>
                  </a:ext>
                </a:extLst>
              </a:tr>
              <a:tr h="530352">
                <a:tc>
                  <a:txBody>
                    <a:bodyPr/>
                    <a:lstStyle/>
                    <a:p>
                      <a:pPr algn="ctr"/>
                      <a:r>
                        <a:rPr lang="en-US" sz="1050" dirty="0"/>
                        <a:t>Competition</a:t>
                      </a:r>
                    </a:p>
                  </a:txBody>
                  <a:tcPr marL="70658" marR="70658" marT="35329" marB="35329" anchor="ctr"/>
                </a:tc>
                <a:tc>
                  <a:txBody>
                    <a:bodyPr/>
                    <a:lstStyle/>
                    <a:p>
                      <a:pPr fontAlgn="t">
                        <a:lnSpc>
                          <a:spcPts val="1500"/>
                        </a:lnSpc>
                        <a:buNone/>
                      </a:pPr>
                      <a:r>
                        <a:rPr lang="en-US" sz="1050" b="0" i="0" dirty="0">
                          <a:effectLst/>
                          <a:latin typeface="Segoe UI" panose="020B0502040204020203" pitchFamily="34" charset="0"/>
                        </a:rPr>
                        <a:t>Adult learners will continue to choose LLTC for culturally grounded, local, and affordable options over large online providers.</a:t>
                      </a:r>
                    </a:p>
                  </a:txBody>
                  <a:tcPr/>
                </a:tc>
                <a:tc>
                  <a:txBody>
                    <a:bodyPr/>
                    <a:lstStyle/>
                    <a:p>
                      <a:pPr fontAlgn="t">
                        <a:lnSpc>
                          <a:spcPts val="1500"/>
                        </a:lnSpc>
                        <a:buNone/>
                      </a:pPr>
                      <a:r>
                        <a:rPr lang="en-US" sz="1050" b="0" i="0" dirty="0">
                          <a:effectLst/>
                          <a:latin typeface="Segoe UI" panose="020B0502040204020203" pitchFamily="34" charset="0"/>
                        </a:rPr>
                        <a:t>A measurable increase in adult enrollment losses to fully online or regional competitors.</a:t>
                      </a:r>
                    </a:p>
                  </a:txBody>
                  <a:tcPr/>
                </a:tc>
                <a:extLst>
                  <a:ext uri="{0D108BD9-81ED-4DB2-BD59-A6C34878D82A}">
                    <a16:rowId xmlns:a16="http://schemas.microsoft.com/office/drawing/2014/main" val="1138803821"/>
                  </a:ext>
                </a:extLst>
              </a:tr>
              <a:tr h="393192">
                <a:tc>
                  <a:txBody>
                    <a:bodyPr/>
                    <a:lstStyle/>
                    <a:p>
                      <a:pPr algn="ctr"/>
                      <a:r>
                        <a:rPr lang="en-US" sz="1050" dirty="0"/>
                        <a:t>Student Demand</a:t>
                      </a:r>
                    </a:p>
                  </a:txBody>
                  <a:tcPr marL="70658" marR="70658" marT="35329" marB="35329" anchor="ctr"/>
                </a:tc>
                <a:tc>
                  <a:txBody>
                    <a:bodyPr/>
                    <a:lstStyle/>
                    <a:p>
                      <a:pPr fontAlgn="t">
                        <a:lnSpc>
                          <a:spcPts val="1500"/>
                        </a:lnSpc>
                        <a:buNone/>
                      </a:pPr>
                      <a:r>
                        <a:rPr lang="en-US" sz="1050" b="0" i="0" dirty="0">
                          <a:effectLst/>
                          <a:latin typeface="Segoe UI" panose="020B0502040204020203" pitchFamily="34" charset="0"/>
                        </a:rPr>
                        <a:t>Demand will remain strongest for short‑term credentials, workforce‑aligned programs, and flexible schedules.</a:t>
                      </a:r>
                    </a:p>
                  </a:txBody>
                  <a:tcPr/>
                </a:tc>
                <a:tc>
                  <a:txBody>
                    <a:bodyPr/>
                    <a:lstStyle/>
                    <a:p>
                      <a:pPr fontAlgn="t">
                        <a:lnSpc>
                          <a:spcPts val="1500"/>
                        </a:lnSpc>
                        <a:buNone/>
                      </a:pPr>
                      <a:r>
                        <a:rPr lang="en-US" sz="1050" b="0" i="0" dirty="0">
                          <a:effectLst/>
                          <a:latin typeface="Segoe UI" panose="020B0502040204020203" pitchFamily="34" charset="0"/>
                        </a:rPr>
                        <a:t>Declining enrollment in certificate or workforce programs despite stable labor demand.</a:t>
                      </a:r>
                    </a:p>
                  </a:txBody>
                  <a:tcPr/>
                </a:tc>
                <a:extLst>
                  <a:ext uri="{0D108BD9-81ED-4DB2-BD59-A6C34878D82A}">
                    <a16:rowId xmlns:a16="http://schemas.microsoft.com/office/drawing/2014/main" val="3369285325"/>
                  </a:ext>
                </a:extLst>
              </a:tr>
              <a:tr h="374904">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50" dirty="0"/>
                        <a:t>Labor Market</a:t>
                      </a:r>
                    </a:p>
                  </a:txBody>
                  <a:tcPr marL="70658" marR="70658" marT="35329" marB="35329" anchor="ctr"/>
                </a:tc>
                <a:tc>
                  <a:txBody>
                    <a:bodyPr/>
                    <a:lstStyle/>
                    <a:p>
                      <a:pPr fontAlgn="t">
                        <a:lnSpc>
                          <a:spcPts val="1500"/>
                        </a:lnSpc>
                        <a:buNone/>
                      </a:pPr>
                      <a:r>
                        <a:rPr lang="en-US" sz="1050" b="0" i="0" dirty="0">
                          <a:effectLst/>
                          <a:latin typeface="Segoe UI" panose="020B0502040204020203" pitchFamily="34" charset="0"/>
                        </a:rPr>
                        <a:t>Local employers will continue to need credentialed workers in healthcare, education, trades, and community services.</a:t>
                      </a:r>
                    </a:p>
                  </a:txBody>
                  <a:tcPr/>
                </a:tc>
                <a:tc>
                  <a:txBody>
                    <a:bodyPr/>
                    <a:lstStyle/>
                    <a:p>
                      <a:pPr fontAlgn="t">
                        <a:lnSpc>
                          <a:spcPts val="1500"/>
                        </a:lnSpc>
                        <a:buNone/>
                      </a:pPr>
                      <a:r>
                        <a:rPr lang="en-US" sz="1050" b="0" i="0" dirty="0">
                          <a:effectLst/>
                          <a:latin typeface="Segoe UI" panose="020B0502040204020203" pitchFamily="34" charset="0"/>
                        </a:rPr>
                        <a:t>Major regional job losses or a shift toward jobs not requiring postsecondary credentials.</a:t>
                      </a:r>
                    </a:p>
                  </a:txBody>
                  <a:tcPr/>
                </a:tc>
                <a:extLst>
                  <a:ext uri="{0D108BD9-81ED-4DB2-BD59-A6C34878D82A}">
                    <a16:rowId xmlns:a16="http://schemas.microsoft.com/office/drawing/2014/main" val="487221502"/>
                  </a:ext>
                </a:extLst>
              </a:tr>
              <a:tr h="310896">
                <a:tc>
                  <a:txBody>
                    <a:bodyPr/>
                    <a:lstStyle/>
                    <a:p>
                      <a:pPr algn="ctr"/>
                      <a:r>
                        <a:rPr lang="en-US" sz="1050" dirty="0"/>
                        <a:t>Public Policy</a:t>
                      </a:r>
                    </a:p>
                  </a:txBody>
                  <a:tcPr marL="70658" marR="70658" marT="35329" marB="35329" anchor="ctr"/>
                </a:tc>
                <a:tc>
                  <a:txBody>
                    <a:bodyPr/>
                    <a:lstStyle/>
                    <a:p>
                      <a:pPr fontAlgn="t">
                        <a:lnSpc>
                          <a:spcPts val="1500"/>
                        </a:lnSpc>
                        <a:buNone/>
                      </a:pPr>
                      <a:r>
                        <a:rPr lang="en-US" sz="1050" b="0" i="0" dirty="0">
                          <a:effectLst/>
                          <a:latin typeface="Segoe UI" panose="020B0502040204020203" pitchFamily="34" charset="0"/>
                        </a:rPr>
                        <a:t>Federal and state aid policies will continue to support adult access through Pell, State Grants, and workforce funding.</a:t>
                      </a:r>
                    </a:p>
                  </a:txBody>
                  <a:tcPr/>
                </a:tc>
                <a:tc>
                  <a:txBody>
                    <a:bodyPr/>
                    <a:lstStyle/>
                    <a:p>
                      <a:pPr fontAlgn="t">
                        <a:lnSpc>
                          <a:spcPts val="1500"/>
                        </a:lnSpc>
                        <a:buNone/>
                      </a:pPr>
                      <a:r>
                        <a:rPr lang="en-US" sz="1050" b="0" i="0" dirty="0">
                          <a:effectLst/>
                          <a:latin typeface="Segoe UI" panose="020B0502040204020203" pitchFamily="34" charset="0"/>
                        </a:rPr>
                        <a:t>Reductions or restrictions in Pell, State Grant eligibility, or workforce education funding.</a:t>
                      </a:r>
                    </a:p>
                  </a:txBody>
                  <a:tcPr/>
                </a:tc>
                <a:extLst>
                  <a:ext uri="{0D108BD9-81ED-4DB2-BD59-A6C34878D82A}">
                    <a16:rowId xmlns:a16="http://schemas.microsoft.com/office/drawing/2014/main" val="1266516433"/>
                  </a:ext>
                </a:extLst>
              </a:tr>
              <a:tr h="402336">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50" dirty="0"/>
                        <a:t>Products/Services</a:t>
                      </a:r>
                    </a:p>
                  </a:txBody>
                  <a:tcPr marL="70658" marR="70658" marT="35329" marB="35329" anchor="ctr"/>
                </a:tc>
                <a:tc>
                  <a:txBody>
                    <a:bodyPr/>
                    <a:lstStyle/>
                    <a:p>
                      <a:pPr fontAlgn="t">
                        <a:lnSpc>
                          <a:spcPts val="1500"/>
                        </a:lnSpc>
                        <a:buNone/>
                      </a:pPr>
                      <a:r>
                        <a:rPr lang="en-US" sz="1050" b="0" i="0" dirty="0">
                          <a:effectLst/>
                          <a:latin typeface="Segoe UI" panose="020B0502040204020203" pitchFamily="34" charset="0"/>
                        </a:rPr>
                        <a:t>Programs emphasizing flexibility, stackable credentials, and Indigenous knowledge systems will remain attractive to adults.</a:t>
                      </a:r>
                    </a:p>
                  </a:txBody>
                  <a:tcPr/>
                </a:tc>
                <a:tc>
                  <a:txBody>
                    <a:bodyPr/>
                    <a:lstStyle/>
                    <a:p>
                      <a:pPr fontAlgn="t">
                        <a:lnSpc>
                          <a:spcPts val="1500"/>
                        </a:lnSpc>
                        <a:buNone/>
                      </a:pPr>
                      <a:r>
                        <a:rPr lang="en-US" sz="1050" b="0" i="0" dirty="0">
                          <a:effectLst/>
                          <a:latin typeface="Segoe UI" panose="020B0502040204020203" pitchFamily="34" charset="0"/>
                        </a:rPr>
                        <a:t>Declining adult enrollment in programs that are flexible and culturally distinctive.</a:t>
                      </a:r>
                    </a:p>
                  </a:txBody>
                  <a:tcPr/>
                </a:tc>
                <a:extLst>
                  <a:ext uri="{0D108BD9-81ED-4DB2-BD59-A6C34878D82A}">
                    <a16:rowId xmlns:a16="http://schemas.microsoft.com/office/drawing/2014/main" val="2073891046"/>
                  </a:ext>
                </a:extLst>
              </a:tr>
              <a:tr h="374904">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50" dirty="0"/>
                        <a:t>Technology</a:t>
                      </a:r>
                    </a:p>
                  </a:txBody>
                  <a:tcPr marL="70658" marR="70658" marT="35329" marB="35329" anchor="ctr"/>
                </a:tc>
                <a:tc>
                  <a:txBody>
                    <a:bodyPr/>
                    <a:lstStyle/>
                    <a:p>
                      <a:pPr fontAlgn="t">
                        <a:lnSpc>
                          <a:spcPts val="1500"/>
                        </a:lnSpc>
                        <a:buNone/>
                      </a:pPr>
                      <a:r>
                        <a:rPr lang="en-US" sz="1050" b="0" i="0" dirty="0">
                          <a:effectLst/>
                          <a:latin typeface="Segoe UI" panose="020B0502040204020203" pitchFamily="34" charset="0"/>
                        </a:rPr>
                        <a:t>Adult learners will expect reliable online/hybrid delivery but still value personal support.</a:t>
                      </a:r>
                    </a:p>
                  </a:txBody>
                  <a:tcPr/>
                </a:tc>
                <a:tc>
                  <a:txBody>
                    <a:bodyPr/>
                    <a:lstStyle/>
                    <a:p>
                      <a:pPr fontAlgn="t">
                        <a:lnSpc>
                          <a:spcPts val="1500"/>
                        </a:lnSpc>
                        <a:buNone/>
                      </a:pPr>
                      <a:r>
                        <a:rPr lang="en-US" sz="1050" b="0" i="0" dirty="0">
                          <a:effectLst/>
                          <a:latin typeface="Segoe UI" panose="020B0502040204020203" pitchFamily="34" charset="0"/>
                        </a:rPr>
                        <a:t>Technology barriers (connectivity, access, usability) significantly reducing persistence or enrollment.</a:t>
                      </a:r>
                    </a:p>
                  </a:txBody>
                  <a:tcPr/>
                </a:tc>
                <a:extLst>
                  <a:ext uri="{0D108BD9-81ED-4DB2-BD59-A6C34878D82A}">
                    <a16:rowId xmlns:a16="http://schemas.microsoft.com/office/drawing/2014/main" val="4184414240"/>
                  </a:ext>
                </a:extLst>
              </a:tr>
              <a:tr h="534744">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50" dirty="0"/>
                        <a:t>Institutional Resources</a:t>
                      </a:r>
                    </a:p>
                  </a:txBody>
                  <a:tcPr marL="70658" marR="70658" marT="35329" marB="35329" anchor="ctr"/>
                </a:tc>
                <a:tc>
                  <a:txBody>
                    <a:bodyPr/>
                    <a:lstStyle/>
                    <a:p>
                      <a:pPr fontAlgn="t">
                        <a:lnSpc>
                          <a:spcPts val="1500"/>
                        </a:lnSpc>
                        <a:buNone/>
                      </a:pPr>
                      <a:r>
                        <a:rPr lang="en-US" sz="1050" b="0" i="0" dirty="0">
                          <a:effectLst/>
                          <a:latin typeface="Segoe UI" panose="020B0502040204020203" pitchFamily="34" charset="0"/>
                        </a:rPr>
                        <a:t>LLTC can sustain adult enrollment growth with current staffing models if advising and support remain proactive.</a:t>
                      </a:r>
                    </a:p>
                  </a:txBody>
                  <a:tcPr/>
                </a:tc>
                <a:tc>
                  <a:txBody>
                    <a:bodyPr/>
                    <a:lstStyle/>
                    <a:p>
                      <a:pPr fontAlgn="t">
                        <a:lnSpc>
                          <a:spcPts val="1500"/>
                        </a:lnSpc>
                        <a:buNone/>
                      </a:pPr>
                      <a:r>
                        <a:rPr lang="en-US" sz="1050" b="0" i="0" dirty="0">
                          <a:effectLst/>
                          <a:latin typeface="Segoe UI" panose="020B0502040204020203" pitchFamily="34" charset="0"/>
                        </a:rPr>
                        <a:t>Increases in caseloads or declining outcomes that exceed current advising and support capacity.</a:t>
                      </a:r>
                    </a:p>
                  </a:txBody>
                  <a:tcPr/>
                </a:tc>
                <a:extLst>
                  <a:ext uri="{0D108BD9-81ED-4DB2-BD59-A6C34878D82A}">
                    <a16:rowId xmlns:a16="http://schemas.microsoft.com/office/drawing/2014/main" val="3920290115"/>
                  </a:ext>
                </a:extLst>
              </a:tr>
            </a:tbl>
          </a:graphicData>
        </a:graphic>
      </p:graphicFrame>
    </p:spTree>
    <p:extLst>
      <p:ext uri="{BB962C8B-B14F-4D97-AF65-F5344CB8AC3E}">
        <p14:creationId xmlns:p14="http://schemas.microsoft.com/office/powerpoint/2010/main" val="643890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DCC3D-F7AC-0A41-A708-3FE1410DF0C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998BC82-D7D7-AA3A-AC3E-CF5EA61B6B14}"/>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2" name="Title 5">
            <a:extLst>
              <a:ext uri="{FF2B5EF4-FFF2-40B4-BE49-F238E27FC236}">
                <a16:creationId xmlns:a16="http://schemas.microsoft.com/office/drawing/2014/main" id="{AC9FF389-F034-E0A7-00FC-6C1085BD4ED5}"/>
              </a:ext>
            </a:extLst>
          </p:cNvPr>
          <p:cNvSpPr>
            <a:spLocks noGrp="1"/>
          </p:cNvSpPr>
          <p:nvPr>
            <p:ph type="title"/>
          </p:nvPr>
        </p:nvSpPr>
        <p:spPr>
          <a:xfrm>
            <a:off x="769860" y="1229775"/>
            <a:ext cx="5868684" cy="276999"/>
          </a:xfrm>
        </p:spPr>
        <p:txBody>
          <a:bodyPr/>
          <a:lstStyle/>
          <a:p>
            <a:r>
              <a:rPr lang="en-US" sz="1600" dirty="0"/>
              <a:t>Recent High School Graduate Market Segment</a:t>
            </a:r>
          </a:p>
        </p:txBody>
      </p:sp>
      <p:graphicFrame>
        <p:nvGraphicFramePr>
          <p:cNvPr id="3" name="Table 2">
            <a:extLst>
              <a:ext uri="{FF2B5EF4-FFF2-40B4-BE49-F238E27FC236}">
                <a16:creationId xmlns:a16="http://schemas.microsoft.com/office/drawing/2014/main" id="{37CB75E2-7AC4-FBDC-6B60-8EB499646CBF}"/>
              </a:ext>
            </a:extLst>
          </p:cNvPr>
          <p:cNvGraphicFramePr>
            <a:graphicFrameLocks noGrp="1"/>
          </p:cNvGraphicFramePr>
          <p:nvPr>
            <p:extLst>
              <p:ext uri="{D42A27DB-BD31-4B8C-83A1-F6EECF244321}">
                <p14:modId xmlns:p14="http://schemas.microsoft.com/office/powerpoint/2010/main" val="1786763539"/>
              </p:ext>
            </p:extLst>
          </p:nvPr>
        </p:nvGraphicFramePr>
        <p:xfrm>
          <a:off x="769860" y="1629894"/>
          <a:ext cx="4698523" cy="4164302"/>
        </p:xfrm>
        <a:graphic>
          <a:graphicData uri="http://schemas.openxmlformats.org/drawingml/2006/table">
            <a:tbl>
              <a:tblPr firstRow="1" bandRow="1">
                <a:tableStyleId>{7DF18680-E054-41AD-8BC1-D1AEF772440D}</a:tableStyleId>
              </a:tblPr>
              <a:tblGrid>
                <a:gridCol w="2242181">
                  <a:extLst>
                    <a:ext uri="{9D8B030D-6E8A-4147-A177-3AD203B41FA5}">
                      <a16:colId xmlns:a16="http://schemas.microsoft.com/office/drawing/2014/main" val="20000"/>
                    </a:ext>
                  </a:extLst>
                </a:gridCol>
                <a:gridCol w="2456342">
                  <a:extLst>
                    <a:ext uri="{9D8B030D-6E8A-4147-A177-3AD203B41FA5}">
                      <a16:colId xmlns:a16="http://schemas.microsoft.com/office/drawing/2014/main" val="20001"/>
                    </a:ext>
                  </a:extLst>
                </a:gridCol>
              </a:tblGrid>
              <a:tr h="361512">
                <a:tc>
                  <a:txBody>
                    <a:bodyPr/>
                    <a:lstStyle/>
                    <a:p>
                      <a:r>
                        <a:rPr lang="en-US" sz="1300" dirty="0"/>
                        <a:t>Metric</a:t>
                      </a:r>
                    </a:p>
                  </a:txBody>
                  <a:tcPr marL="100584" marR="100584" marT="50292" marB="50292"/>
                </a:tc>
                <a:tc>
                  <a:txBody>
                    <a:bodyPr/>
                    <a:lstStyle/>
                    <a:p>
                      <a:r>
                        <a:rPr lang="en-US" sz="1300" dirty="0"/>
                        <a:t>Results</a:t>
                      </a:r>
                    </a:p>
                  </a:txBody>
                  <a:tcPr marL="100584" marR="100584" marT="50292" marB="50292"/>
                </a:tc>
                <a:extLst>
                  <a:ext uri="{0D108BD9-81ED-4DB2-BD59-A6C34878D82A}">
                    <a16:rowId xmlns:a16="http://schemas.microsoft.com/office/drawing/2014/main" val="10000"/>
                  </a:ext>
                </a:extLst>
              </a:tr>
              <a:tr h="440950">
                <a:tc>
                  <a:txBody>
                    <a:bodyPr/>
                    <a:lstStyle/>
                    <a:p>
                      <a:pPr marL="0" indent="0">
                        <a:buNone/>
                      </a:pPr>
                      <a:r>
                        <a:rPr lang="en-US" sz="1000" b="1" i="0" dirty="0"/>
                        <a:t>Market Size</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Approximately 620 recent high school graduates in 2025 from the Bemidji and Cass Lake-Bena schools combined. MDE</a:t>
                      </a:r>
                    </a:p>
                  </a:txBody>
                  <a:tcPr marL="100584" marR="100584" marT="50292" marB="50292"/>
                </a:tc>
                <a:extLst>
                  <a:ext uri="{0D108BD9-81ED-4DB2-BD59-A6C34878D82A}">
                    <a16:rowId xmlns:a16="http://schemas.microsoft.com/office/drawing/2014/main" val="10001"/>
                  </a:ext>
                </a:extLst>
              </a:tr>
              <a:tr h="490625">
                <a:tc>
                  <a:txBody>
                    <a:bodyPr/>
                    <a:lstStyle/>
                    <a:p>
                      <a:pPr marL="0" indent="0">
                        <a:buNone/>
                      </a:pPr>
                      <a:r>
                        <a:rPr lang="en-US" sz="1000" b="1" i="0" dirty="0"/>
                        <a:t>Current Market Penetration</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LLTC enrolls an average of 120 to 200 students annually, and  6% representation of the local high school market.  (2022-2025) Average. </a:t>
                      </a:r>
                    </a:p>
                  </a:txBody>
                  <a:tcPr marL="100584" marR="100584" marT="50292" marB="50292"/>
                </a:tc>
                <a:extLst>
                  <a:ext uri="{0D108BD9-81ED-4DB2-BD59-A6C34878D82A}">
                    <a16:rowId xmlns:a16="http://schemas.microsoft.com/office/drawing/2014/main" val="10002"/>
                  </a:ext>
                </a:extLst>
              </a:tr>
              <a:tr h="518570">
                <a:tc>
                  <a:txBody>
                    <a:bodyPr/>
                    <a:lstStyle/>
                    <a:p>
                      <a:pPr marL="0" indent="0">
                        <a:buNone/>
                      </a:pPr>
                      <a:r>
                        <a:rPr lang="en-US" sz="1000" b="1" i="0" dirty="0"/>
                        <a:t>Major Competitors</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BSU, NTC, WETCC, RLNC </a:t>
                      </a:r>
                    </a:p>
                    <a:p>
                      <a:pPr marL="0" indent="0">
                        <a:buNone/>
                      </a:pPr>
                      <a:endParaRPr lang="en-US" sz="1000" i="1" baseline="0" dirty="0"/>
                    </a:p>
                  </a:txBody>
                  <a:tcPr marL="100584" marR="100584" marT="50292" marB="50292"/>
                </a:tc>
                <a:extLst>
                  <a:ext uri="{0D108BD9-81ED-4DB2-BD59-A6C34878D82A}">
                    <a16:rowId xmlns:a16="http://schemas.microsoft.com/office/drawing/2014/main" val="10003"/>
                  </a:ext>
                </a:extLst>
              </a:tr>
              <a:tr h="452369">
                <a:tc>
                  <a:txBody>
                    <a:bodyPr/>
                    <a:lstStyle/>
                    <a:p>
                      <a:pPr marL="0" indent="0">
                        <a:buNone/>
                      </a:pPr>
                      <a:r>
                        <a:rPr lang="en-US" sz="1000" b="1" i="0" dirty="0"/>
                        <a:t>Recruitment cost</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600 to 900.00 per enrolled  student: Minnesota rural community and tribal colleges (2025 reporting) </a:t>
                      </a:r>
                    </a:p>
                  </a:txBody>
                  <a:tcPr marL="100584" marR="100584" marT="50292" marB="50292"/>
                </a:tc>
                <a:extLst>
                  <a:ext uri="{0D108BD9-81ED-4DB2-BD59-A6C34878D82A}">
                    <a16:rowId xmlns:a16="http://schemas.microsoft.com/office/drawing/2014/main" val="10004"/>
                  </a:ext>
                </a:extLst>
              </a:tr>
              <a:tr h="525655">
                <a:tc>
                  <a:txBody>
                    <a:bodyPr/>
                    <a:lstStyle/>
                    <a:p>
                      <a:pPr marL="0" indent="0">
                        <a:buNone/>
                      </a:pPr>
                      <a:r>
                        <a:rPr lang="en-US" sz="1000" b="1" i="0" dirty="0"/>
                        <a:t>Current Retention Rates</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MDE reports an average Fall to Spring retention of 65 to 75% of recent high school graduates consistent with MDE postsecondary trends. </a:t>
                      </a:r>
                    </a:p>
                    <a:p>
                      <a:pPr marL="0" indent="0">
                        <a:buNone/>
                      </a:pPr>
                      <a:endParaRPr lang="en-US" sz="1000" i="1" baseline="0" dirty="0"/>
                    </a:p>
                  </a:txBody>
                  <a:tcPr marL="100584" marR="100584" marT="50292" marB="50292"/>
                </a:tc>
                <a:extLst>
                  <a:ext uri="{0D108BD9-81ED-4DB2-BD59-A6C34878D82A}">
                    <a16:rowId xmlns:a16="http://schemas.microsoft.com/office/drawing/2014/main" val="2438019434"/>
                  </a:ext>
                </a:extLst>
              </a:tr>
              <a:tr h="501355">
                <a:tc>
                  <a:txBody>
                    <a:bodyPr/>
                    <a:lstStyle/>
                    <a:p>
                      <a:pPr marL="0" indent="0">
                        <a:buNone/>
                      </a:pPr>
                      <a:r>
                        <a:rPr lang="en-US" sz="1000" b="1" i="0" dirty="0"/>
                        <a:t>Avg. Term Credit Hour</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Recent graduates enroll 12 to 15 credits on average (high school graduates)</a:t>
                      </a:r>
                    </a:p>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9 – 12 credits for working adults. </a:t>
                      </a:r>
                    </a:p>
                  </a:txBody>
                  <a:tcPr marL="100584" marR="100584" marT="50292" marB="50292"/>
                </a:tc>
                <a:extLst>
                  <a:ext uri="{0D108BD9-81ED-4DB2-BD59-A6C34878D82A}">
                    <a16:rowId xmlns:a16="http://schemas.microsoft.com/office/drawing/2014/main" val="1586986462"/>
                  </a:ext>
                </a:extLst>
              </a:tr>
            </a:tbl>
          </a:graphicData>
        </a:graphic>
      </p:graphicFrame>
      <p:grpSp>
        <p:nvGrpSpPr>
          <p:cNvPr id="5" name="Group 4">
            <a:extLst>
              <a:ext uri="{FF2B5EF4-FFF2-40B4-BE49-F238E27FC236}">
                <a16:creationId xmlns:a16="http://schemas.microsoft.com/office/drawing/2014/main" id="{020C507C-8340-39CA-82BB-B3C503962423}"/>
              </a:ext>
            </a:extLst>
          </p:cNvPr>
          <p:cNvGrpSpPr/>
          <p:nvPr/>
        </p:nvGrpSpPr>
        <p:grpSpPr>
          <a:xfrm>
            <a:off x="6964949" y="1608037"/>
            <a:ext cx="2895010" cy="734263"/>
            <a:chOff x="6612508" y="1202077"/>
            <a:chExt cx="2895010" cy="734263"/>
          </a:xfrm>
        </p:grpSpPr>
        <p:sp>
          <p:nvSpPr>
            <p:cNvPr id="6" name="TextBox 5">
              <a:extLst>
                <a:ext uri="{FF2B5EF4-FFF2-40B4-BE49-F238E27FC236}">
                  <a16:creationId xmlns:a16="http://schemas.microsoft.com/office/drawing/2014/main" id="{F4BBFDD7-3275-0DA7-1959-F0AB153EB141}"/>
                </a:ext>
              </a:extLst>
            </p:cNvPr>
            <p:cNvSpPr txBox="1"/>
            <p:nvPr/>
          </p:nvSpPr>
          <p:spPr bwMode="gray">
            <a:xfrm>
              <a:off x="6612508" y="1202077"/>
              <a:ext cx="2655309" cy="186205"/>
            </a:xfrm>
            <a:prstGeom prst="rect">
              <a:avLst/>
            </a:prstGeom>
            <a:noFill/>
          </p:spPr>
          <p:txBody>
            <a:bodyPr wrap="square" lIns="0" tIns="0" rIns="0" bIns="0" rtlCol="0">
              <a:spAutoFit/>
            </a:bodyPr>
            <a:lstStyle/>
            <a:p>
              <a:pPr>
                <a:spcBef>
                  <a:spcPts val="550"/>
                </a:spcBef>
              </a:pPr>
              <a:r>
                <a:rPr lang="en-US" sz="1210" b="1" dirty="0"/>
                <a:t>Pros for market prioritization:</a:t>
              </a:r>
            </a:p>
          </p:txBody>
        </p:sp>
        <p:sp>
          <p:nvSpPr>
            <p:cNvPr id="7" name="TextBox 6">
              <a:extLst>
                <a:ext uri="{FF2B5EF4-FFF2-40B4-BE49-F238E27FC236}">
                  <a16:creationId xmlns:a16="http://schemas.microsoft.com/office/drawing/2014/main" id="{2A14C466-D34E-7AF8-EA6A-6B58407AB4EB}"/>
                </a:ext>
              </a:extLst>
            </p:cNvPr>
            <p:cNvSpPr txBox="1"/>
            <p:nvPr/>
          </p:nvSpPr>
          <p:spPr bwMode="gray">
            <a:xfrm>
              <a:off x="6612509" y="1479292"/>
              <a:ext cx="2895009" cy="457048"/>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List pros for Recent High School Graduate market prioritization that may not be captured in market trends</a:t>
              </a:r>
            </a:p>
          </p:txBody>
        </p:sp>
      </p:grpSp>
      <p:grpSp>
        <p:nvGrpSpPr>
          <p:cNvPr id="8" name="Group 7">
            <a:extLst>
              <a:ext uri="{FF2B5EF4-FFF2-40B4-BE49-F238E27FC236}">
                <a16:creationId xmlns:a16="http://schemas.microsoft.com/office/drawing/2014/main" id="{FC40B664-6989-8B7E-60A0-14B382D13DEF}"/>
              </a:ext>
            </a:extLst>
          </p:cNvPr>
          <p:cNvGrpSpPr/>
          <p:nvPr/>
        </p:nvGrpSpPr>
        <p:grpSpPr>
          <a:xfrm>
            <a:off x="7018123" y="3655572"/>
            <a:ext cx="2895010" cy="734263"/>
            <a:chOff x="6755383" y="3040402"/>
            <a:chExt cx="2895010" cy="734263"/>
          </a:xfrm>
        </p:grpSpPr>
        <p:sp>
          <p:nvSpPr>
            <p:cNvPr id="9" name="TextBox 8">
              <a:extLst>
                <a:ext uri="{FF2B5EF4-FFF2-40B4-BE49-F238E27FC236}">
                  <a16:creationId xmlns:a16="http://schemas.microsoft.com/office/drawing/2014/main" id="{4C3AA33A-3C64-C2F6-F053-8D4AB2151837}"/>
                </a:ext>
              </a:extLst>
            </p:cNvPr>
            <p:cNvSpPr txBox="1"/>
            <p:nvPr/>
          </p:nvSpPr>
          <p:spPr bwMode="gray">
            <a:xfrm>
              <a:off x="6755383" y="3040402"/>
              <a:ext cx="2788663" cy="186205"/>
            </a:xfrm>
            <a:prstGeom prst="rect">
              <a:avLst/>
            </a:prstGeom>
            <a:noFill/>
          </p:spPr>
          <p:txBody>
            <a:bodyPr wrap="square" lIns="0" tIns="0" rIns="0" bIns="0" rtlCol="0">
              <a:spAutoFit/>
            </a:bodyPr>
            <a:lstStyle/>
            <a:p>
              <a:pPr>
                <a:spcBef>
                  <a:spcPts val="550"/>
                </a:spcBef>
              </a:pPr>
              <a:r>
                <a:rPr lang="en-US" sz="1210" b="1" dirty="0"/>
                <a:t>Cons for market prioritization:</a:t>
              </a:r>
            </a:p>
          </p:txBody>
        </p:sp>
        <p:sp>
          <p:nvSpPr>
            <p:cNvPr id="10" name="TextBox 9">
              <a:extLst>
                <a:ext uri="{FF2B5EF4-FFF2-40B4-BE49-F238E27FC236}">
                  <a16:creationId xmlns:a16="http://schemas.microsoft.com/office/drawing/2014/main" id="{AA299612-6BC7-8C30-AE41-429812891D20}"/>
                </a:ext>
              </a:extLst>
            </p:cNvPr>
            <p:cNvSpPr txBox="1"/>
            <p:nvPr/>
          </p:nvSpPr>
          <p:spPr bwMode="gray">
            <a:xfrm>
              <a:off x="6755384" y="3317617"/>
              <a:ext cx="2895009" cy="457048"/>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List Cons for Recent High School Graduate market prioritization that may not be captured in market trends</a:t>
              </a:r>
            </a:p>
          </p:txBody>
        </p:sp>
      </p:grpSp>
      <p:cxnSp>
        <p:nvCxnSpPr>
          <p:cNvPr id="11" name="Straight Connector 10">
            <a:extLst>
              <a:ext uri="{FF2B5EF4-FFF2-40B4-BE49-F238E27FC236}">
                <a16:creationId xmlns:a16="http://schemas.microsoft.com/office/drawing/2014/main" id="{9DBE0747-B3EC-66D7-9E29-A04459D2A607}"/>
              </a:ext>
            </a:extLst>
          </p:cNvPr>
          <p:cNvCxnSpPr/>
          <p:nvPr/>
        </p:nvCxnSpPr>
        <p:spPr bwMode="gray">
          <a:xfrm>
            <a:off x="6636693" y="1722996"/>
            <a:ext cx="0" cy="3291034"/>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D379AF4-E469-EED5-BFA1-A96CEC278550}"/>
              </a:ext>
            </a:extLst>
          </p:cNvPr>
          <p:cNvSpPr txBox="1"/>
          <p:nvPr/>
        </p:nvSpPr>
        <p:spPr bwMode="gray">
          <a:xfrm>
            <a:off x="6964949" y="4604207"/>
            <a:ext cx="3784690" cy="236988"/>
          </a:xfrm>
          <a:prstGeom prst="rect">
            <a:avLst/>
          </a:prstGeom>
          <a:noFill/>
        </p:spPr>
        <p:txBody>
          <a:bodyPr wrap="none" lIns="0" tIns="0" rIns="0" bIns="0" rtlCol="0">
            <a:spAutoFit/>
          </a:bodyPr>
          <a:lstStyle/>
          <a:p>
            <a:pPr>
              <a:spcBef>
                <a:spcPts val="550"/>
              </a:spcBef>
            </a:pPr>
            <a:r>
              <a:rPr lang="en-US" sz="1540" b="1" dirty="0"/>
              <a:t>Requirements for Market Success </a:t>
            </a:r>
          </a:p>
        </p:txBody>
      </p:sp>
      <p:sp>
        <p:nvSpPr>
          <p:cNvPr id="19" name="TextBox 18">
            <a:extLst>
              <a:ext uri="{FF2B5EF4-FFF2-40B4-BE49-F238E27FC236}">
                <a16:creationId xmlns:a16="http://schemas.microsoft.com/office/drawing/2014/main" id="{11464CAE-F624-902A-E09D-0FF5C8421880}"/>
              </a:ext>
            </a:extLst>
          </p:cNvPr>
          <p:cNvSpPr txBox="1"/>
          <p:nvPr/>
        </p:nvSpPr>
        <p:spPr>
          <a:xfrm>
            <a:off x="7018123" y="2419927"/>
            <a:ext cx="4231768" cy="1107996"/>
          </a:xfrm>
          <a:prstGeom prst="rect">
            <a:avLst/>
          </a:prstGeom>
          <a:noFill/>
        </p:spPr>
        <p:txBody>
          <a:bodyPr wrap="square" rtlCol="0">
            <a:spAutoFit/>
          </a:bodyPr>
          <a:lstStyle/>
          <a:p>
            <a:pPr marL="228600" indent="-228600">
              <a:buAutoNum type="arabicPeriod"/>
            </a:pPr>
            <a:r>
              <a:rPr lang="en-US" sz="1100" dirty="0"/>
              <a:t>Focused strategy: LLTC will prioritize high-impact recruitment and retention efforts in key local markets where student yield and persistence can be strengthened. </a:t>
            </a:r>
          </a:p>
          <a:p>
            <a:pPr marL="228600" indent="-228600">
              <a:buAutoNum type="arabicPeriod"/>
            </a:pPr>
            <a:r>
              <a:rPr lang="en-US" sz="1100" dirty="0"/>
              <a:t>Adaptive approach: LLTC will continuously adjust programming and student support based on enrollment trends and community needs to remain competitive and mission-aligned. </a:t>
            </a:r>
          </a:p>
        </p:txBody>
      </p:sp>
      <p:sp>
        <p:nvSpPr>
          <p:cNvPr id="22" name="TextBox 21">
            <a:extLst>
              <a:ext uri="{FF2B5EF4-FFF2-40B4-BE49-F238E27FC236}">
                <a16:creationId xmlns:a16="http://schemas.microsoft.com/office/drawing/2014/main" id="{5AB28037-4420-5793-5A56-F806B681E9C2}"/>
              </a:ext>
            </a:extLst>
          </p:cNvPr>
          <p:cNvSpPr txBox="1"/>
          <p:nvPr/>
        </p:nvSpPr>
        <p:spPr>
          <a:xfrm>
            <a:off x="7018123" y="5014030"/>
            <a:ext cx="4129696" cy="1546577"/>
          </a:xfrm>
          <a:prstGeom prst="rect">
            <a:avLst/>
          </a:prstGeom>
          <a:noFill/>
        </p:spPr>
        <p:txBody>
          <a:bodyPr wrap="square" rtlCol="0">
            <a:spAutoFit/>
          </a:bodyPr>
          <a:lstStyle/>
          <a:p>
            <a:pPr marL="228600" indent="-228600">
              <a:buAutoNum type="arabicPeriod"/>
            </a:pPr>
            <a:r>
              <a:rPr lang="en-US" sz="1050" dirty="0"/>
              <a:t>To succeed in the recent high school graduate market of the local region, LLTC must consistently convert and retain 10 to 15% share through strong high school partnerships, affordability, and first-year supports. </a:t>
            </a:r>
          </a:p>
          <a:p>
            <a:pPr marL="228600" indent="-228600">
              <a:buAutoNum type="arabicPeriod"/>
            </a:pPr>
            <a:r>
              <a:rPr lang="en-US" sz="1050" dirty="0"/>
              <a:t>Competitive differentiation: With most graduates choosing BSU/NTC or direct workforce entry, LLTC’s success depends on clear differentiation: Culturally grounded programming, full-time course options, and high fall to spring persistence (great than 70%) </a:t>
            </a:r>
          </a:p>
        </p:txBody>
      </p:sp>
    </p:spTree>
    <p:extLst>
      <p:ext uri="{BB962C8B-B14F-4D97-AF65-F5344CB8AC3E}">
        <p14:creationId xmlns:p14="http://schemas.microsoft.com/office/powerpoint/2010/main" val="816401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28B54-B4D4-652D-32B1-E6D63CAF0D9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16A7CFE-D644-0178-FD22-6CA33AA6291E}"/>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2" name="Title 6">
            <a:extLst>
              <a:ext uri="{FF2B5EF4-FFF2-40B4-BE49-F238E27FC236}">
                <a16:creationId xmlns:a16="http://schemas.microsoft.com/office/drawing/2014/main" id="{986907BA-BCFA-1787-FA8B-DA51C70F219E}"/>
              </a:ext>
            </a:extLst>
          </p:cNvPr>
          <p:cNvSpPr txBox="1">
            <a:spLocks/>
          </p:cNvSpPr>
          <p:nvPr/>
        </p:nvSpPr>
        <p:spPr bwMode="gray">
          <a:xfrm>
            <a:off x="769860" y="1179802"/>
            <a:ext cx="8737413" cy="276999"/>
          </a:xfrm>
          <a:prstGeom prst="rect">
            <a:avLst/>
          </a:prstGeom>
        </p:spPr>
        <p:txBody>
          <a:bodyPr vert="horz" wrap="square" lIns="0" tIns="0" rIns="0" bIns="0" rtlCol="0" anchor="b" anchorCtr="0">
            <a:spAutoFit/>
          </a:bodyPr>
          <a:lstStyle>
            <a:lvl1pPr algn="l" defTabSz="754380" rtl="0" eaLnBrk="1" latinLnBrk="0" hangingPunct="1">
              <a:lnSpc>
                <a:spcPct val="90000"/>
              </a:lnSpc>
              <a:spcBef>
                <a:spcPct val="0"/>
              </a:spcBef>
              <a:buNone/>
              <a:defRPr sz="2000" kern="1200" spc="50" baseline="0">
                <a:solidFill>
                  <a:schemeClr val="accent5"/>
                </a:solidFill>
                <a:latin typeface="+mj-lt"/>
                <a:ea typeface="+mj-ea"/>
                <a:cs typeface="+mj-cs"/>
              </a:defRPr>
            </a:lvl1pPr>
          </a:lstStyle>
          <a:p>
            <a:r>
              <a:rPr lang="en-US" dirty="0"/>
              <a:t>Strategic Assumptions Evaluation: Recent High School Graduate Market</a:t>
            </a:r>
          </a:p>
        </p:txBody>
      </p:sp>
      <p:graphicFrame>
        <p:nvGraphicFramePr>
          <p:cNvPr id="5" name="Table 4">
            <a:extLst>
              <a:ext uri="{FF2B5EF4-FFF2-40B4-BE49-F238E27FC236}">
                <a16:creationId xmlns:a16="http://schemas.microsoft.com/office/drawing/2014/main" id="{5506CFD8-5F57-D37E-C015-012C37522BAB}"/>
              </a:ext>
            </a:extLst>
          </p:cNvPr>
          <p:cNvGraphicFramePr>
            <a:graphicFrameLocks noGrp="1"/>
          </p:cNvGraphicFramePr>
          <p:nvPr>
            <p:extLst>
              <p:ext uri="{D42A27DB-BD31-4B8C-83A1-F6EECF244321}">
                <p14:modId xmlns:p14="http://schemas.microsoft.com/office/powerpoint/2010/main" val="4291948323"/>
              </p:ext>
            </p:extLst>
          </p:nvPr>
        </p:nvGraphicFramePr>
        <p:xfrm>
          <a:off x="769860" y="1529948"/>
          <a:ext cx="10377964" cy="5039071"/>
        </p:xfrm>
        <a:graphic>
          <a:graphicData uri="http://schemas.openxmlformats.org/drawingml/2006/table">
            <a:tbl>
              <a:tblPr firstRow="1" bandRow="1">
                <a:tableStyleId>{7DF18680-E054-41AD-8BC1-D1AEF772440D}</a:tableStyleId>
              </a:tblPr>
              <a:tblGrid>
                <a:gridCol w="2110500">
                  <a:extLst>
                    <a:ext uri="{9D8B030D-6E8A-4147-A177-3AD203B41FA5}">
                      <a16:colId xmlns:a16="http://schemas.microsoft.com/office/drawing/2014/main" val="1284889828"/>
                    </a:ext>
                  </a:extLst>
                </a:gridCol>
                <a:gridCol w="4233672">
                  <a:extLst>
                    <a:ext uri="{9D8B030D-6E8A-4147-A177-3AD203B41FA5}">
                      <a16:colId xmlns:a16="http://schemas.microsoft.com/office/drawing/2014/main" val="686523736"/>
                    </a:ext>
                  </a:extLst>
                </a:gridCol>
                <a:gridCol w="4033792">
                  <a:extLst>
                    <a:ext uri="{9D8B030D-6E8A-4147-A177-3AD203B41FA5}">
                      <a16:colId xmlns:a16="http://schemas.microsoft.com/office/drawing/2014/main" val="3081703693"/>
                    </a:ext>
                  </a:extLst>
                </a:gridCol>
              </a:tblGrid>
              <a:tr h="286648">
                <a:tc>
                  <a:txBody>
                    <a:bodyPr/>
                    <a:lstStyle/>
                    <a:p>
                      <a:pPr algn="ctr"/>
                      <a:r>
                        <a:rPr lang="en-US" sz="1000" dirty="0">
                          <a:solidFill>
                            <a:schemeClr val="bg1"/>
                          </a:solidFill>
                        </a:rPr>
                        <a:t>Market/Institutional Force</a:t>
                      </a:r>
                    </a:p>
                  </a:txBody>
                  <a:tcPr marL="70658" marR="70658" marT="35329" marB="35329" anchor="ctr"/>
                </a:tc>
                <a:tc>
                  <a:txBody>
                    <a:bodyPr/>
                    <a:lstStyle/>
                    <a:p>
                      <a:pPr algn="ctr"/>
                      <a:r>
                        <a:rPr lang="en-US" sz="1000" dirty="0"/>
                        <a:t>Market Segment Assumption</a:t>
                      </a:r>
                    </a:p>
                  </a:txBody>
                  <a:tcPr marL="70658" marR="70658" marT="35329" marB="35329" anchor="ctr"/>
                </a:tc>
                <a:tc>
                  <a:txBody>
                    <a:bodyPr/>
                    <a:lstStyle/>
                    <a:p>
                      <a:pPr algn="ctr"/>
                      <a:r>
                        <a:rPr lang="en-US" sz="1000" dirty="0"/>
                        <a:t>Tripwire (What invalidates the assumption)</a:t>
                      </a:r>
                    </a:p>
                  </a:txBody>
                  <a:tcPr marL="70658" marR="70658" marT="35329" marB="35329" anchor="ctr"/>
                </a:tc>
                <a:extLst>
                  <a:ext uri="{0D108BD9-81ED-4DB2-BD59-A6C34878D82A}">
                    <a16:rowId xmlns:a16="http://schemas.microsoft.com/office/drawing/2014/main" val="1958718006"/>
                  </a:ext>
                </a:extLst>
              </a:tr>
              <a:tr h="371019">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00" dirty="0"/>
                        <a:t>Demographics</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The local market will remain stable at roughly 600–650 graduates per year, with minimal short‑term growth and a significant share of first‑generation and Indigenous students.</a:t>
                      </a:r>
                    </a:p>
                  </a:txBody>
                  <a:tcPr/>
                </a:tc>
                <a:tc>
                  <a:txBody>
                    <a:bodyPr/>
                    <a:lstStyle/>
                    <a:p>
                      <a:pPr fontAlgn="t">
                        <a:lnSpc>
                          <a:spcPts val="1500"/>
                        </a:lnSpc>
                        <a:buNone/>
                      </a:pPr>
                      <a:r>
                        <a:rPr lang="en-US" sz="1000" b="0" i="0" dirty="0">
                          <a:effectLst/>
                          <a:latin typeface="Segoe UI" panose="020B0502040204020203" pitchFamily="34" charset="0"/>
                        </a:rPr>
                        <a:t>A sustained decline in graduating class size or increased out‑migration of graduating seniors.</a:t>
                      </a:r>
                    </a:p>
                  </a:txBody>
                  <a:tcPr/>
                </a:tc>
                <a:extLst>
                  <a:ext uri="{0D108BD9-81ED-4DB2-BD59-A6C34878D82A}">
                    <a16:rowId xmlns:a16="http://schemas.microsoft.com/office/drawing/2014/main" val="1772190624"/>
                  </a:ext>
                </a:extLst>
              </a:tr>
              <a:tr h="457200">
                <a:tc>
                  <a:txBody>
                    <a:bodyPr/>
                    <a:lstStyle/>
                    <a:p>
                      <a:pPr algn="ctr"/>
                      <a:r>
                        <a:rPr lang="en-US" sz="1000" dirty="0"/>
                        <a:t>Feeder Institutions</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Bemidji Area Schools and Cass Lake–Bena Schools will remain the primary feeders, with limited inflow from other districts.</a:t>
                      </a:r>
                    </a:p>
                  </a:txBody>
                  <a:tcPr/>
                </a:tc>
                <a:tc>
                  <a:txBody>
                    <a:bodyPr/>
                    <a:lstStyle/>
                    <a:p>
                      <a:pPr fontAlgn="t">
                        <a:lnSpc>
                          <a:spcPts val="1500"/>
                        </a:lnSpc>
                        <a:buNone/>
                      </a:pPr>
                      <a:r>
                        <a:rPr lang="en-US" sz="1000" b="0" i="0" dirty="0">
                          <a:effectLst/>
                          <a:latin typeface="Segoe UI" panose="020B0502040204020203" pitchFamily="34" charset="0"/>
                        </a:rPr>
                        <a:t>Significant changes in district boundaries, consolidation, or declining graduation rates.</a:t>
                      </a:r>
                    </a:p>
                  </a:txBody>
                  <a:tcPr/>
                </a:tc>
                <a:extLst>
                  <a:ext uri="{0D108BD9-81ED-4DB2-BD59-A6C34878D82A}">
                    <a16:rowId xmlns:a16="http://schemas.microsoft.com/office/drawing/2014/main" val="455507356"/>
                  </a:ext>
                </a:extLst>
              </a:tr>
              <a:tr h="384048">
                <a:tc>
                  <a:txBody>
                    <a:bodyPr/>
                    <a:lstStyle/>
                    <a:p>
                      <a:pPr algn="ctr"/>
                      <a:r>
                        <a:rPr lang="en-US" sz="1000" dirty="0"/>
                        <a:t>Competition</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Most college‑bound graduates will continue to choose Bemidji State University or NTC, with LLTC competing for a smaller but mission‑aligned segment.</a:t>
                      </a:r>
                    </a:p>
                  </a:txBody>
                  <a:tcPr/>
                </a:tc>
                <a:tc>
                  <a:txBody>
                    <a:bodyPr/>
                    <a:lstStyle/>
                    <a:p>
                      <a:pPr fontAlgn="t">
                        <a:lnSpc>
                          <a:spcPts val="1500"/>
                        </a:lnSpc>
                        <a:buNone/>
                      </a:pPr>
                      <a:r>
                        <a:rPr lang="en-US" sz="1000" b="0" i="0" dirty="0">
                          <a:effectLst/>
                          <a:latin typeface="Segoe UI" panose="020B0502040204020203" pitchFamily="34" charset="0"/>
                        </a:rPr>
                        <a:t>BSU/NTC increase tuition discounts or program availability that significantly shifts student choice.</a:t>
                      </a:r>
                    </a:p>
                  </a:txBody>
                  <a:tcPr/>
                </a:tc>
                <a:extLst>
                  <a:ext uri="{0D108BD9-81ED-4DB2-BD59-A6C34878D82A}">
                    <a16:rowId xmlns:a16="http://schemas.microsoft.com/office/drawing/2014/main" val="1138803821"/>
                  </a:ext>
                </a:extLst>
              </a:tr>
              <a:tr h="256032">
                <a:tc>
                  <a:txBody>
                    <a:bodyPr/>
                    <a:lstStyle/>
                    <a:p>
                      <a:pPr algn="ctr"/>
                      <a:r>
                        <a:rPr lang="en-US" sz="1000" dirty="0"/>
                        <a:t>Student Demand</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Recent graduates will prioritize affordability, proximity, cultural relevance, and clear transfer or workforce pathways.</a:t>
                      </a:r>
                    </a:p>
                  </a:txBody>
                  <a:tcPr/>
                </a:tc>
                <a:tc>
                  <a:txBody>
                    <a:bodyPr/>
                    <a:lstStyle/>
                    <a:p>
                      <a:pPr fontAlgn="t">
                        <a:lnSpc>
                          <a:spcPts val="1500"/>
                        </a:lnSpc>
                        <a:buNone/>
                      </a:pPr>
                      <a:r>
                        <a:rPr lang="en-US" sz="1000" b="0" i="0" dirty="0">
                          <a:effectLst/>
                          <a:latin typeface="Segoe UI" panose="020B0502040204020203" pitchFamily="34" charset="0"/>
                        </a:rPr>
                        <a:t>Declining interest in local or two‑year options despite stable tuition and program offerings.</a:t>
                      </a:r>
                    </a:p>
                  </a:txBody>
                  <a:tcPr/>
                </a:tc>
                <a:extLst>
                  <a:ext uri="{0D108BD9-81ED-4DB2-BD59-A6C34878D82A}">
                    <a16:rowId xmlns:a16="http://schemas.microsoft.com/office/drawing/2014/main" val="3369285325"/>
                  </a:ext>
                </a:extLst>
              </a:tr>
              <a:tr h="356616">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00" dirty="0"/>
                        <a:t>Labor Market</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The regional labor market will continue to value postsecondary credentials in healthcare, education, trades, and community services.</a:t>
                      </a:r>
                    </a:p>
                  </a:txBody>
                  <a:tcPr/>
                </a:tc>
                <a:tc>
                  <a:txBody>
                    <a:bodyPr/>
                    <a:lstStyle/>
                    <a:p>
                      <a:pPr fontAlgn="t">
                        <a:lnSpc>
                          <a:spcPts val="1500"/>
                        </a:lnSpc>
                        <a:buNone/>
                      </a:pPr>
                      <a:r>
                        <a:rPr lang="en-US" sz="1000" b="0" i="0" dirty="0">
                          <a:effectLst/>
                          <a:latin typeface="Segoe UI" panose="020B0502040204020203" pitchFamily="34" charset="0"/>
                        </a:rPr>
                        <a:t>A shift toward immediate workforce entry without credential requirements for young adults.</a:t>
                      </a:r>
                    </a:p>
                  </a:txBody>
                  <a:tcPr/>
                </a:tc>
                <a:extLst>
                  <a:ext uri="{0D108BD9-81ED-4DB2-BD59-A6C34878D82A}">
                    <a16:rowId xmlns:a16="http://schemas.microsoft.com/office/drawing/2014/main" val="487221502"/>
                  </a:ext>
                </a:extLst>
              </a:tr>
              <a:tr h="283464">
                <a:tc>
                  <a:txBody>
                    <a:bodyPr/>
                    <a:lstStyle/>
                    <a:p>
                      <a:pPr algn="ctr"/>
                      <a:r>
                        <a:rPr lang="en-US" sz="1000" dirty="0"/>
                        <a:t>Public Policy</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State and federal financial aid (Pell, MN State Grant) will remain essential to college‑going decisions for this group.</a:t>
                      </a:r>
                    </a:p>
                  </a:txBody>
                  <a:tcPr/>
                </a:tc>
                <a:tc>
                  <a:txBody>
                    <a:bodyPr/>
                    <a:lstStyle/>
                    <a:p>
                      <a:pPr fontAlgn="t">
                        <a:lnSpc>
                          <a:spcPts val="1500"/>
                        </a:lnSpc>
                        <a:buNone/>
                      </a:pPr>
                      <a:r>
                        <a:rPr lang="en-US" sz="1000" b="0" i="0" dirty="0">
                          <a:effectLst/>
                          <a:latin typeface="Segoe UI" panose="020B0502040204020203" pitchFamily="34" charset="0"/>
                        </a:rPr>
                        <a:t>Reduction or tightening of aid eligibility affecting first‑time, low‑income students.</a:t>
                      </a:r>
                    </a:p>
                  </a:txBody>
                  <a:tcPr/>
                </a:tc>
                <a:extLst>
                  <a:ext uri="{0D108BD9-81ED-4DB2-BD59-A6C34878D82A}">
                    <a16:rowId xmlns:a16="http://schemas.microsoft.com/office/drawing/2014/main" val="1266516433"/>
                  </a:ext>
                </a:extLst>
              </a:tr>
              <a:tr h="384048">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00" dirty="0"/>
                        <a:t>Products/Services</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First‑year structured schedules, culturally grounded programming, and transition supports will remain critical to success.</a:t>
                      </a:r>
                    </a:p>
                  </a:txBody>
                  <a:tcPr/>
                </a:tc>
                <a:tc>
                  <a:txBody>
                    <a:bodyPr/>
                    <a:lstStyle/>
                    <a:p>
                      <a:pPr fontAlgn="t">
                        <a:lnSpc>
                          <a:spcPts val="1500"/>
                        </a:lnSpc>
                        <a:buNone/>
                      </a:pPr>
                      <a:r>
                        <a:rPr lang="en-US" sz="1000" b="0" i="0" dirty="0">
                          <a:effectLst/>
                          <a:latin typeface="Segoe UI" panose="020B0502040204020203" pitchFamily="34" charset="0"/>
                        </a:rPr>
                        <a:t>Persistence or enrollment declines among students receiving enhanced first‑year supports.</a:t>
                      </a:r>
                    </a:p>
                  </a:txBody>
                  <a:tcPr/>
                </a:tc>
                <a:extLst>
                  <a:ext uri="{0D108BD9-81ED-4DB2-BD59-A6C34878D82A}">
                    <a16:rowId xmlns:a16="http://schemas.microsoft.com/office/drawing/2014/main" val="2073891046"/>
                  </a:ext>
                </a:extLst>
              </a:tr>
              <a:tr h="527798">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00" dirty="0"/>
                        <a:t>Technology</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Recent graduates expect standard digital access and campus‑based support rather than fully online delivery.</a:t>
                      </a:r>
                    </a:p>
                  </a:txBody>
                  <a:tcPr/>
                </a:tc>
                <a:tc>
                  <a:txBody>
                    <a:bodyPr/>
                    <a:lstStyle/>
                    <a:p>
                      <a:pPr fontAlgn="t">
                        <a:lnSpc>
                          <a:spcPts val="1500"/>
                        </a:lnSpc>
                        <a:buNone/>
                      </a:pPr>
                      <a:r>
                        <a:rPr lang="en-US" sz="1000" b="0" i="0" dirty="0">
                          <a:effectLst/>
                          <a:latin typeface="Segoe UI" panose="020B0502040204020203" pitchFamily="34" charset="0"/>
                        </a:rPr>
                        <a:t>Increased preference for fully online options among 18–19‑year‑old students.</a:t>
                      </a:r>
                    </a:p>
                  </a:txBody>
                  <a:tcPr/>
                </a:tc>
                <a:extLst>
                  <a:ext uri="{0D108BD9-81ED-4DB2-BD59-A6C34878D82A}">
                    <a16:rowId xmlns:a16="http://schemas.microsoft.com/office/drawing/2014/main" val="4184414240"/>
                  </a:ext>
                </a:extLst>
              </a:tr>
              <a:tr h="536545">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00" dirty="0"/>
                        <a:t>Institutional Resources</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LLTC can sustain its current share (6 to 8%) of the local graduate market with existing staff and targeted investments.</a:t>
                      </a:r>
                    </a:p>
                  </a:txBody>
                  <a:tcPr/>
                </a:tc>
                <a:tc>
                  <a:txBody>
                    <a:bodyPr/>
                    <a:lstStyle/>
                    <a:p>
                      <a:pPr fontAlgn="t">
                        <a:lnSpc>
                          <a:spcPts val="1500"/>
                        </a:lnSpc>
                        <a:buNone/>
                      </a:pPr>
                      <a:r>
                        <a:rPr lang="en-US" sz="1000" b="0" i="0" dirty="0">
                          <a:effectLst/>
                          <a:latin typeface="Segoe UI" panose="020B0502040204020203" pitchFamily="34" charset="0"/>
                        </a:rPr>
                        <a:t>Enrollment growth targets exceed advising, instructional, or support capacity.</a:t>
                      </a:r>
                    </a:p>
                  </a:txBody>
                  <a:tcPr/>
                </a:tc>
                <a:extLst>
                  <a:ext uri="{0D108BD9-81ED-4DB2-BD59-A6C34878D82A}">
                    <a16:rowId xmlns:a16="http://schemas.microsoft.com/office/drawing/2014/main" val="3920290115"/>
                  </a:ext>
                </a:extLst>
              </a:tr>
            </a:tbl>
          </a:graphicData>
        </a:graphic>
      </p:graphicFrame>
    </p:spTree>
    <p:extLst>
      <p:ext uri="{BB962C8B-B14F-4D97-AF65-F5344CB8AC3E}">
        <p14:creationId xmlns:p14="http://schemas.microsoft.com/office/powerpoint/2010/main" val="3332655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A8AF9-AAE4-832A-F6CE-0514E27BC08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AA86E64-8CC6-4A40-8761-E0E5D1F972CB}"/>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2" name="Title 5">
            <a:extLst>
              <a:ext uri="{FF2B5EF4-FFF2-40B4-BE49-F238E27FC236}">
                <a16:creationId xmlns:a16="http://schemas.microsoft.com/office/drawing/2014/main" id="{85476AF9-7714-79E2-A3DA-DA8EE522991D}"/>
              </a:ext>
            </a:extLst>
          </p:cNvPr>
          <p:cNvSpPr>
            <a:spLocks noGrp="1"/>
          </p:cNvSpPr>
          <p:nvPr>
            <p:ph type="title"/>
          </p:nvPr>
        </p:nvSpPr>
        <p:spPr>
          <a:xfrm>
            <a:off x="769860" y="1220631"/>
            <a:ext cx="6014988" cy="276999"/>
          </a:xfrm>
        </p:spPr>
        <p:txBody>
          <a:bodyPr/>
          <a:lstStyle/>
          <a:p>
            <a:r>
              <a:rPr lang="en-US" dirty="0"/>
              <a:t>Dual Enrollment Market Segment</a:t>
            </a:r>
          </a:p>
        </p:txBody>
      </p:sp>
      <p:graphicFrame>
        <p:nvGraphicFramePr>
          <p:cNvPr id="3" name="Table 2">
            <a:extLst>
              <a:ext uri="{FF2B5EF4-FFF2-40B4-BE49-F238E27FC236}">
                <a16:creationId xmlns:a16="http://schemas.microsoft.com/office/drawing/2014/main" id="{79C7EDBA-8A4B-A3E2-EF21-C8E6CA263B59}"/>
              </a:ext>
            </a:extLst>
          </p:cNvPr>
          <p:cNvGraphicFramePr>
            <a:graphicFrameLocks noGrp="1"/>
          </p:cNvGraphicFramePr>
          <p:nvPr>
            <p:extLst>
              <p:ext uri="{D42A27DB-BD31-4B8C-83A1-F6EECF244321}">
                <p14:modId xmlns:p14="http://schemas.microsoft.com/office/powerpoint/2010/main" val="1930052507"/>
              </p:ext>
            </p:extLst>
          </p:nvPr>
        </p:nvGraphicFramePr>
        <p:xfrm>
          <a:off x="726239" y="1567481"/>
          <a:ext cx="6003745" cy="4432600"/>
        </p:xfrm>
        <a:graphic>
          <a:graphicData uri="http://schemas.openxmlformats.org/drawingml/2006/table">
            <a:tbl>
              <a:tblPr firstRow="1" bandRow="1">
                <a:tableStyleId>{7DF18680-E054-41AD-8BC1-D1AEF772440D}</a:tableStyleId>
              </a:tblPr>
              <a:tblGrid>
                <a:gridCol w="1596337">
                  <a:extLst>
                    <a:ext uri="{9D8B030D-6E8A-4147-A177-3AD203B41FA5}">
                      <a16:colId xmlns:a16="http://schemas.microsoft.com/office/drawing/2014/main" val="20000"/>
                    </a:ext>
                  </a:extLst>
                </a:gridCol>
                <a:gridCol w="4407408">
                  <a:extLst>
                    <a:ext uri="{9D8B030D-6E8A-4147-A177-3AD203B41FA5}">
                      <a16:colId xmlns:a16="http://schemas.microsoft.com/office/drawing/2014/main" val="20001"/>
                    </a:ext>
                  </a:extLst>
                </a:gridCol>
              </a:tblGrid>
              <a:tr h="396850">
                <a:tc>
                  <a:txBody>
                    <a:bodyPr/>
                    <a:lstStyle/>
                    <a:p>
                      <a:pPr algn="ctr"/>
                      <a:r>
                        <a:rPr lang="en-US" sz="1300" dirty="0"/>
                        <a:t>Metric</a:t>
                      </a:r>
                    </a:p>
                  </a:txBody>
                  <a:tcPr marL="100584" marR="100584" marT="50292" marB="50292"/>
                </a:tc>
                <a:tc>
                  <a:txBody>
                    <a:bodyPr/>
                    <a:lstStyle/>
                    <a:p>
                      <a:pPr algn="ctr"/>
                      <a:r>
                        <a:rPr lang="en-US" sz="1300" dirty="0"/>
                        <a:t>Results</a:t>
                      </a:r>
                    </a:p>
                  </a:txBody>
                  <a:tcPr marL="100584" marR="100584" marT="50292" marB="50292"/>
                </a:tc>
                <a:extLst>
                  <a:ext uri="{0D108BD9-81ED-4DB2-BD59-A6C34878D82A}">
                    <a16:rowId xmlns:a16="http://schemas.microsoft.com/office/drawing/2014/main" val="10000"/>
                  </a:ext>
                </a:extLst>
              </a:tr>
              <a:tr h="428513">
                <a:tc>
                  <a:txBody>
                    <a:bodyPr/>
                    <a:lstStyle/>
                    <a:p>
                      <a:pPr marL="0" indent="0">
                        <a:buNone/>
                      </a:pPr>
                      <a:r>
                        <a:rPr lang="en-US" sz="1000" b="1" i="0" dirty="0"/>
                        <a:t>Market Size</a:t>
                      </a:r>
                    </a:p>
                  </a:txBody>
                  <a:tcPr marL="100584" marR="100584" marT="50292" marB="50292"/>
                </a:tc>
                <a:tc>
                  <a:txBody>
                    <a:bodyPr/>
                    <a:lstStyle/>
                    <a:p>
                      <a:pPr fontAlgn="t">
                        <a:lnSpc>
                          <a:spcPts val="1500"/>
                        </a:lnSpc>
                        <a:buNone/>
                      </a:pPr>
                      <a:r>
                        <a:rPr lang="en-US" sz="1000" b="0" i="0" dirty="0">
                          <a:effectLst/>
                          <a:latin typeface="Segoe UI" panose="020B0502040204020203" pitchFamily="34" charset="0"/>
                        </a:rPr>
                        <a:t>Approximately 1,200 to 1,600 eligible high‑school students (grades 10–12) in LLTC’s core service area (Bemidji Area Schools, Cass Lake–Bena, Walker‑Hackensack‑Akeley, and neighboring districts), eligible for Postsecondary Enrollment Options (PSEO) under Minnesota Statutes §124D.0</a:t>
                      </a:r>
                    </a:p>
                  </a:txBody>
                  <a:tcPr/>
                </a:tc>
                <a:extLst>
                  <a:ext uri="{0D108BD9-81ED-4DB2-BD59-A6C34878D82A}">
                    <a16:rowId xmlns:a16="http://schemas.microsoft.com/office/drawing/2014/main" val="10001"/>
                  </a:ext>
                </a:extLst>
              </a:tr>
              <a:tr h="402336">
                <a:tc>
                  <a:txBody>
                    <a:bodyPr/>
                    <a:lstStyle/>
                    <a:p>
                      <a:pPr marL="0" indent="0">
                        <a:buNone/>
                      </a:pPr>
                      <a:r>
                        <a:rPr lang="en-US" sz="1000" b="1" i="0" dirty="0"/>
                        <a:t>Current Market Penetration</a:t>
                      </a:r>
                    </a:p>
                  </a:txBody>
                  <a:tcPr marL="100584" marR="100584" marT="50292" marB="50292"/>
                </a:tc>
                <a:tc>
                  <a:txBody>
                    <a:bodyPr/>
                    <a:lstStyle/>
                    <a:p>
                      <a:pPr fontAlgn="t">
                        <a:lnSpc>
                          <a:spcPts val="1500"/>
                        </a:lnSpc>
                        <a:buNone/>
                      </a:pPr>
                      <a:r>
                        <a:rPr lang="en-US" sz="1000" b="0" i="0" dirty="0">
                          <a:effectLst/>
                          <a:latin typeface="Segoe UI" panose="020B0502040204020203" pitchFamily="34" charset="0"/>
                        </a:rPr>
                        <a:t>LLTC enrolls an estimated 1 to 2 PSEO students annually, representing approximately .03% of the eligible regional high‑school population. Institutional Data Average 2019-2025</a:t>
                      </a:r>
                    </a:p>
                  </a:txBody>
                  <a:tcPr/>
                </a:tc>
                <a:extLst>
                  <a:ext uri="{0D108BD9-81ED-4DB2-BD59-A6C34878D82A}">
                    <a16:rowId xmlns:a16="http://schemas.microsoft.com/office/drawing/2014/main" val="10002"/>
                  </a:ext>
                </a:extLst>
              </a:tr>
              <a:tr h="262128">
                <a:tc>
                  <a:txBody>
                    <a:bodyPr/>
                    <a:lstStyle/>
                    <a:p>
                      <a:pPr marL="0" indent="0">
                        <a:buNone/>
                      </a:pPr>
                      <a:r>
                        <a:rPr lang="en-US" sz="1000" b="1" i="0" dirty="0"/>
                        <a:t>Major Competitors</a:t>
                      </a:r>
                    </a:p>
                  </a:txBody>
                  <a:tcPr marL="100584" marR="100584" marT="50292" marB="50292"/>
                </a:tc>
                <a:tc>
                  <a:txBody>
                    <a:bodyPr/>
                    <a:lstStyle/>
                    <a:p>
                      <a:r>
                        <a:rPr lang="en-US" sz="1000" b="0" dirty="0"/>
                        <a:t>BSU, NTC, MNC, WETCC, RLNC, Fond du Lac TCU, Itasca</a:t>
                      </a:r>
                    </a:p>
                  </a:txBody>
                  <a:tcPr/>
                </a:tc>
                <a:extLst>
                  <a:ext uri="{0D108BD9-81ED-4DB2-BD59-A6C34878D82A}">
                    <a16:rowId xmlns:a16="http://schemas.microsoft.com/office/drawing/2014/main" val="10003"/>
                  </a:ext>
                </a:extLst>
              </a:tr>
              <a:tr h="259080">
                <a:tc>
                  <a:txBody>
                    <a:bodyPr/>
                    <a:lstStyle/>
                    <a:p>
                      <a:pPr marL="0" indent="0">
                        <a:buNone/>
                      </a:pPr>
                      <a:r>
                        <a:rPr lang="en-US" sz="1000" b="1" i="0" dirty="0"/>
                        <a:t>Recruitment cost</a:t>
                      </a:r>
                    </a:p>
                  </a:txBody>
                  <a:tcPr marL="100584" marR="100584" marT="50292" marB="50292"/>
                </a:tc>
                <a:tc>
                  <a:txBody>
                    <a:bodyPr/>
                    <a:lstStyle/>
                    <a:p>
                      <a:pPr fontAlgn="t">
                        <a:lnSpc>
                          <a:spcPts val="1500"/>
                        </a:lnSpc>
                        <a:buNone/>
                      </a:pPr>
                      <a:r>
                        <a:rPr lang="en-US" sz="1000" b="0" i="0" dirty="0">
                          <a:effectLst/>
                          <a:latin typeface="Segoe UI" panose="020B0502040204020203" pitchFamily="34" charset="0"/>
                        </a:rPr>
                        <a:t>$0 tuition cost to students; institutional recruitment cost is estimated at $400–$700 per PSEO enrollee, reflecting advising, admissions processing, placement testing, and high‑school coordination (state‑funded tuition reimbursement to colleges) MDE Average Reporting</a:t>
                      </a:r>
                    </a:p>
                  </a:txBody>
                  <a:tcPr/>
                </a:tc>
                <a:extLst>
                  <a:ext uri="{0D108BD9-81ED-4DB2-BD59-A6C34878D82A}">
                    <a16:rowId xmlns:a16="http://schemas.microsoft.com/office/drawing/2014/main" val="10004"/>
                  </a:ext>
                </a:extLst>
              </a:tr>
              <a:tr h="393192">
                <a:tc>
                  <a:txBody>
                    <a:bodyPr/>
                    <a:lstStyle/>
                    <a:p>
                      <a:pPr marL="0" indent="0">
                        <a:buNone/>
                      </a:pPr>
                      <a:r>
                        <a:rPr lang="en-US" sz="1000" b="1" i="0" dirty="0"/>
                        <a:t>Current Retention Rates</a:t>
                      </a:r>
                    </a:p>
                  </a:txBody>
                  <a:tcPr marL="100584" marR="100584" marT="50292" marB="50292"/>
                </a:tc>
                <a:tc>
                  <a:txBody>
                    <a:bodyPr/>
                    <a:lstStyle/>
                    <a:p>
                      <a:pPr fontAlgn="t">
                        <a:lnSpc>
                          <a:spcPts val="1500"/>
                        </a:lnSpc>
                        <a:buNone/>
                      </a:pPr>
                      <a:r>
                        <a:rPr lang="en-US" sz="1000" b="0" i="0" dirty="0">
                          <a:effectLst/>
                          <a:latin typeface="Segoe UI" panose="020B0502040204020203" pitchFamily="34" charset="0"/>
                        </a:rPr>
                        <a:t>PSEO students statewide persist at 85–90% fall‑to‑spring, reflecting stronger academic preparation and credit momentum compared to non‑PSEO first‑time students. MDE Annual PSEO Student Data Sets </a:t>
                      </a:r>
                    </a:p>
                  </a:txBody>
                  <a:tcPr/>
                </a:tc>
                <a:extLst>
                  <a:ext uri="{0D108BD9-81ED-4DB2-BD59-A6C34878D82A}">
                    <a16:rowId xmlns:a16="http://schemas.microsoft.com/office/drawing/2014/main" val="2438019434"/>
                  </a:ext>
                </a:extLst>
              </a:tr>
              <a:tr h="550362">
                <a:tc>
                  <a:txBody>
                    <a:bodyPr/>
                    <a:lstStyle/>
                    <a:p>
                      <a:pPr marL="0" indent="0">
                        <a:buNone/>
                      </a:pPr>
                      <a:r>
                        <a:rPr lang="en-US" sz="1000" b="1" i="0" dirty="0"/>
                        <a:t>Avg. Term Credit Hour</a:t>
                      </a:r>
                    </a:p>
                  </a:txBody>
                  <a:tcPr marL="100584" marR="100584" marT="50292" marB="50292"/>
                </a:tc>
                <a:tc>
                  <a:txBody>
                    <a:bodyPr/>
                    <a:lstStyle/>
                    <a:p>
                      <a:pPr fontAlgn="t">
                        <a:lnSpc>
                          <a:spcPts val="1500"/>
                        </a:lnSpc>
                        <a:buNone/>
                      </a:pPr>
                      <a:r>
                        <a:rPr lang="en-US" sz="1000" b="0" i="0" dirty="0">
                          <a:effectLst/>
                          <a:latin typeface="Segoe UI" panose="020B0502040204020203" pitchFamily="34" charset="0"/>
                        </a:rPr>
                        <a:t>LLTC PSEO students typically enroll 6–12 credits per term, consistent with Minnesota PSEO participation limits and college advising guidance.</a:t>
                      </a:r>
                    </a:p>
                  </a:txBody>
                  <a:tcPr/>
                </a:tc>
                <a:extLst>
                  <a:ext uri="{0D108BD9-81ED-4DB2-BD59-A6C34878D82A}">
                    <a16:rowId xmlns:a16="http://schemas.microsoft.com/office/drawing/2014/main" val="1586986462"/>
                  </a:ext>
                </a:extLst>
              </a:tr>
            </a:tbl>
          </a:graphicData>
        </a:graphic>
      </p:graphicFrame>
      <p:cxnSp>
        <p:nvCxnSpPr>
          <p:cNvPr id="7" name="Straight Connector 6">
            <a:extLst>
              <a:ext uri="{FF2B5EF4-FFF2-40B4-BE49-F238E27FC236}">
                <a16:creationId xmlns:a16="http://schemas.microsoft.com/office/drawing/2014/main" id="{58E8A7EF-A474-574A-0D82-248275CE19A8}"/>
              </a:ext>
            </a:extLst>
          </p:cNvPr>
          <p:cNvCxnSpPr>
            <a:cxnSpLocks/>
          </p:cNvCxnSpPr>
          <p:nvPr/>
        </p:nvCxnSpPr>
        <p:spPr bwMode="gray">
          <a:xfrm>
            <a:off x="6784848" y="1661805"/>
            <a:ext cx="0" cy="2850957"/>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ED5390F3-2BE2-A973-F96F-0CD8250819CC}"/>
              </a:ext>
            </a:extLst>
          </p:cNvPr>
          <p:cNvGrpSpPr/>
          <p:nvPr/>
        </p:nvGrpSpPr>
        <p:grpSpPr>
          <a:xfrm>
            <a:off x="7275448" y="1294673"/>
            <a:ext cx="2895010" cy="734263"/>
            <a:chOff x="6612508" y="1202077"/>
            <a:chExt cx="2895010" cy="734263"/>
          </a:xfrm>
        </p:grpSpPr>
        <p:sp>
          <p:nvSpPr>
            <p:cNvPr id="10" name="TextBox 9">
              <a:extLst>
                <a:ext uri="{FF2B5EF4-FFF2-40B4-BE49-F238E27FC236}">
                  <a16:creationId xmlns:a16="http://schemas.microsoft.com/office/drawing/2014/main" id="{521436E0-E21A-E98A-4D9C-87BE3013F2CB}"/>
                </a:ext>
              </a:extLst>
            </p:cNvPr>
            <p:cNvSpPr txBox="1"/>
            <p:nvPr/>
          </p:nvSpPr>
          <p:spPr bwMode="gray">
            <a:xfrm>
              <a:off x="6612508" y="1202077"/>
              <a:ext cx="2655309" cy="186205"/>
            </a:xfrm>
            <a:prstGeom prst="rect">
              <a:avLst/>
            </a:prstGeom>
            <a:noFill/>
          </p:spPr>
          <p:txBody>
            <a:bodyPr wrap="square" lIns="0" tIns="0" rIns="0" bIns="0" rtlCol="0">
              <a:spAutoFit/>
            </a:bodyPr>
            <a:lstStyle/>
            <a:p>
              <a:pPr>
                <a:spcBef>
                  <a:spcPts val="550"/>
                </a:spcBef>
              </a:pPr>
              <a:r>
                <a:rPr lang="en-US" sz="1210" b="1" dirty="0"/>
                <a:t>Pros for market prioritization:</a:t>
              </a:r>
            </a:p>
          </p:txBody>
        </p:sp>
        <p:sp>
          <p:nvSpPr>
            <p:cNvPr id="11" name="TextBox 10">
              <a:extLst>
                <a:ext uri="{FF2B5EF4-FFF2-40B4-BE49-F238E27FC236}">
                  <a16:creationId xmlns:a16="http://schemas.microsoft.com/office/drawing/2014/main" id="{B3964053-EA62-C5C0-4625-51AC1E323F87}"/>
                </a:ext>
              </a:extLst>
            </p:cNvPr>
            <p:cNvSpPr txBox="1"/>
            <p:nvPr/>
          </p:nvSpPr>
          <p:spPr bwMode="gray">
            <a:xfrm>
              <a:off x="6612509" y="1479292"/>
              <a:ext cx="2895009" cy="457048"/>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List pros for Dual Enrollment market prioritization that may not be captured in market trends</a:t>
              </a:r>
            </a:p>
          </p:txBody>
        </p:sp>
      </p:grpSp>
      <p:grpSp>
        <p:nvGrpSpPr>
          <p:cNvPr id="12" name="Group 11">
            <a:extLst>
              <a:ext uri="{FF2B5EF4-FFF2-40B4-BE49-F238E27FC236}">
                <a16:creationId xmlns:a16="http://schemas.microsoft.com/office/drawing/2014/main" id="{70842D7B-5A36-A784-F9E5-2CCB1564F700}"/>
              </a:ext>
            </a:extLst>
          </p:cNvPr>
          <p:cNvGrpSpPr/>
          <p:nvPr/>
        </p:nvGrpSpPr>
        <p:grpSpPr>
          <a:xfrm>
            <a:off x="7275448" y="3061868"/>
            <a:ext cx="2895010" cy="734263"/>
            <a:chOff x="6755383" y="3040402"/>
            <a:chExt cx="2895010" cy="734263"/>
          </a:xfrm>
        </p:grpSpPr>
        <p:sp>
          <p:nvSpPr>
            <p:cNvPr id="13" name="TextBox 12">
              <a:extLst>
                <a:ext uri="{FF2B5EF4-FFF2-40B4-BE49-F238E27FC236}">
                  <a16:creationId xmlns:a16="http://schemas.microsoft.com/office/drawing/2014/main" id="{72117FC6-5B90-A8DF-E2D3-1189A6E838ED}"/>
                </a:ext>
              </a:extLst>
            </p:cNvPr>
            <p:cNvSpPr txBox="1"/>
            <p:nvPr/>
          </p:nvSpPr>
          <p:spPr bwMode="gray">
            <a:xfrm>
              <a:off x="6755383" y="3040402"/>
              <a:ext cx="2788663" cy="186205"/>
            </a:xfrm>
            <a:prstGeom prst="rect">
              <a:avLst/>
            </a:prstGeom>
            <a:noFill/>
          </p:spPr>
          <p:txBody>
            <a:bodyPr wrap="square" lIns="0" tIns="0" rIns="0" bIns="0" rtlCol="0">
              <a:spAutoFit/>
            </a:bodyPr>
            <a:lstStyle/>
            <a:p>
              <a:pPr>
                <a:spcBef>
                  <a:spcPts val="550"/>
                </a:spcBef>
              </a:pPr>
              <a:r>
                <a:rPr lang="en-US" sz="1210" b="1" dirty="0"/>
                <a:t>Cons for market prioritization:</a:t>
              </a:r>
            </a:p>
          </p:txBody>
        </p:sp>
        <p:sp>
          <p:nvSpPr>
            <p:cNvPr id="14" name="TextBox 13">
              <a:extLst>
                <a:ext uri="{FF2B5EF4-FFF2-40B4-BE49-F238E27FC236}">
                  <a16:creationId xmlns:a16="http://schemas.microsoft.com/office/drawing/2014/main" id="{45A01FB7-6449-CE63-A3C3-F0468DEAEA94}"/>
                </a:ext>
              </a:extLst>
            </p:cNvPr>
            <p:cNvSpPr txBox="1"/>
            <p:nvPr/>
          </p:nvSpPr>
          <p:spPr bwMode="gray">
            <a:xfrm>
              <a:off x="6755384" y="3317617"/>
              <a:ext cx="2895009" cy="457048"/>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List cons for Dual Enrollment market prioritization that may not be captured in market trends</a:t>
              </a:r>
            </a:p>
          </p:txBody>
        </p:sp>
      </p:grpSp>
      <p:sp>
        <p:nvSpPr>
          <p:cNvPr id="16" name="TextBox 15">
            <a:extLst>
              <a:ext uri="{FF2B5EF4-FFF2-40B4-BE49-F238E27FC236}">
                <a16:creationId xmlns:a16="http://schemas.microsoft.com/office/drawing/2014/main" id="{5DD559C7-0A27-32A9-B370-B259440D562B}"/>
              </a:ext>
            </a:extLst>
          </p:cNvPr>
          <p:cNvSpPr txBox="1"/>
          <p:nvPr/>
        </p:nvSpPr>
        <p:spPr bwMode="gray">
          <a:xfrm>
            <a:off x="7275448" y="4459930"/>
            <a:ext cx="3784690" cy="236988"/>
          </a:xfrm>
          <a:prstGeom prst="rect">
            <a:avLst/>
          </a:prstGeom>
          <a:noFill/>
        </p:spPr>
        <p:txBody>
          <a:bodyPr wrap="none" lIns="0" tIns="0" rIns="0" bIns="0" rtlCol="0">
            <a:spAutoFit/>
          </a:bodyPr>
          <a:lstStyle/>
          <a:p>
            <a:pPr>
              <a:spcBef>
                <a:spcPts val="550"/>
              </a:spcBef>
            </a:pPr>
            <a:r>
              <a:rPr lang="en-US" sz="1540" b="1" dirty="0"/>
              <a:t>Requirements for Market Success </a:t>
            </a:r>
          </a:p>
        </p:txBody>
      </p:sp>
      <p:sp>
        <p:nvSpPr>
          <p:cNvPr id="8" name="TextBox 7">
            <a:extLst>
              <a:ext uri="{FF2B5EF4-FFF2-40B4-BE49-F238E27FC236}">
                <a16:creationId xmlns:a16="http://schemas.microsoft.com/office/drawing/2014/main" id="{6B985C49-AC96-9C42-AF2E-EB6E5FA6F6F5}"/>
              </a:ext>
            </a:extLst>
          </p:cNvPr>
          <p:cNvSpPr txBox="1"/>
          <p:nvPr/>
        </p:nvSpPr>
        <p:spPr>
          <a:xfrm>
            <a:off x="7275448" y="2028936"/>
            <a:ext cx="3784690" cy="861774"/>
          </a:xfrm>
          <a:prstGeom prst="rect">
            <a:avLst/>
          </a:prstGeom>
          <a:noFill/>
        </p:spPr>
        <p:txBody>
          <a:bodyPr wrap="square" rtlCol="0">
            <a:spAutoFit/>
          </a:bodyPr>
          <a:lstStyle/>
          <a:p>
            <a:r>
              <a:rPr lang="en-US" sz="1000" dirty="0"/>
              <a:t>Strategic Focus: LLTC will focus on the expansion of PSEO participation by strengthening partnerships with local high schools, increasing awareness of state-funded dual-credit opportunities, and aligning eligible courses with student readiness and interest. </a:t>
            </a:r>
          </a:p>
        </p:txBody>
      </p:sp>
      <p:sp>
        <p:nvSpPr>
          <p:cNvPr id="18" name="TextBox 17">
            <a:extLst>
              <a:ext uri="{FF2B5EF4-FFF2-40B4-BE49-F238E27FC236}">
                <a16:creationId xmlns:a16="http://schemas.microsoft.com/office/drawing/2014/main" id="{F648E003-1FFD-4125-5BC9-F2A7B251D569}"/>
              </a:ext>
            </a:extLst>
          </p:cNvPr>
          <p:cNvSpPr txBox="1"/>
          <p:nvPr/>
        </p:nvSpPr>
        <p:spPr>
          <a:xfrm>
            <a:off x="7363140" y="3774637"/>
            <a:ext cx="3784684" cy="577081"/>
          </a:xfrm>
          <a:prstGeom prst="rect">
            <a:avLst/>
          </a:prstGeom>
          <a:noFill/>
        </p:spPr>
        <p:txBody>
          <a:bodyPr wrap="square" rtlCol="0">
            <a:spAutoFit/>
          </a:bodyPr>
          <a:lstStyle/>
          <a:p>
            <a:pPr marL="171450" indent="-171450">
              <a:buFontTx/>
              <a:buChar char="-"/>
            </a:pPr>
            <a:r>
              <a:rPr lang="en-US" sz="1050" dirty="0"/>
              <a:t>Strategic implementation: The local dual-enrollment and recent graduate market is highly competitive with other schools, however, represent a high-value pipeline for LLTC. </a:t>
            </a:r>
          </a:p>
        </p:txBody>
      </p:sp>
      <p:sp>
        <p:nvSpPr>
          <p:cNvPr id="21" name="TextBox 20">
            <a:extLst>
              <a:ext uri="{FF2B5EF4-FFF2-40B4-BE49-F238E27FC236}">
                <a16:creationId xmlns:a16="http://schemas.microsoft.com/office/drawing/2014/main" id="{969EE902-D165-72E2-A8DA-5645B768E0DE}"/>
              </a:ext>
            </a:extLst>
          </p:cNvPr>
          <p:cNvSpPr txBox="1"/>
          <p:nvPr/>
        </p:nvSpPr>
        <p:spPr>
          <a:xfrm>
            <a:off x="7275448" y="4809744"/>
            <a:ext cx="3784690" cy="1384995"/>
          </a:xfrm>
          <a:prstGeom prst="rect">
            <a:avLst/>
          </a:prstGeom>
          <a:noFill/>
        </p:spPr>
        <p:txBody>
          <a:bodyPr wrap="square" rtlCol="0">
            <a:spAutoFit/>
          </a:bodyPr>
          <a:lstStyle/>
          <a:p>
            <a:pPr marL="228600" indent="-228600">
              <a:buAutoNum type="arabicPeriod"/>
            </a:pPr>
            <a:r>
              <a:rPr lang="en-US" sz="1050" dirty="0"/>
              <a:t>Clear differentiation and access: LLTC must continue to offer affordable, culturally grounded programs with flexible delivery that clearly differentiate the college from BSU, NTC and online providers. </a:t>
            </a:r>
          </a:p>
          <a:p>
            <a:pPr marL="228600" indent="-228600">
              <a:buAutoNum type="arabicPeriod"/>
            </a:pPr>
            <a:r>
              <a:rPr lang="en-US" sz="1050" dirty="0"/>
              <a:t>Strong student support and transitions: Market success depends on high-touch advising, early college pathways (PSEO), and first-year supports that convert entry into persistence and completion. </a:t>
            </a:r>
          </a:p>
        </p:txBody>
      </p:sp>
    </p:spTree>
    <p:extLst>
      <p:ext uri="{BB962C8B-B14F-4D97-AF65-F5344CB8AC3E}">
        <p14:creationId xmlns:p14="http://schemas.microsoft.com/office/powerpoint/2010/main" val="2248019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81480-3BA2-E882-D19E-4A70234955E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07AF7B4-0A88-5E3B-4CC8-0DB8B9A3E242}"/>
              </a:ext>
            </a:extLst>
          </p:cNvPr>
          <p:cNvPicPr>
            <a:picLocks noChangeAspect="1"/>
          </p:cNvPicPr>
          <p:nvPr/>
        </p:nvPicPr>
        <p:blipFill>
          <a:blip r:embed="rId2"/>
          <a:stretch>
            <a:fillRect/>
          </a:stretch>
        </p:blipFill>
        <p:spPr>
          <a:xfrm>
            <a:off x="769860" y="346515"/>
            <a:ext cx="10377964" cy="567885"/>
          </a:xfrm>
          <a:prstGeom prst="rect">
            <a:avLst/>
          </a:prstGeom>
          <a:noFill/>
          <a:ln cap="flat">
            <a:noFill/>
          </a:ln>
        </p:spPr>
      </p:pic>
      <p:sp>
        <p:nvSpPr>
          <p:cNvPr id="2" name="Title 6">
            <a:extLst>
              <a:ext uri="{FF2B5EF4-FFF2-40B4-BE49-F238E27FC236}">
                <a16:creationId xmlns:a16="http://schemas.microsoft.com/office/drawing/2014/main" id="{800A5485-98E6-1A97-90BC-7AE99841C0D1}"/>
              </a:ext>
            </a:extLst>
          </p:cNvPr>
          <p:cNvSpPr txBox="1">
            <a:spLocks/>
          </p:cNvSpPr>
          <p:nvPr/>
        </p:nvSpPr>
        <p:spPr bwMode="gray">
          <a:xfrm>
            <a:off x="769860" y="987750"/>
            <a:ext cx="8737413" cy="167225"/>
          </a:xfrm>
          <a:prstGeom prst="rect">
            <a:avLst/>
          </a:prstGeom>
        </p:spPr>
        <p:txBody>
          <a:bodyPr vert="horz" wrap="square" lIns="0" tIns="0" rIns="0" bIns="0" rtlCol="0" anchor="b" anchorCtr="0">
            <a:spAutoFit/>
          </a:bodyPr>
          <a:lstStyle>
            <a:lvl1pPr algn="l" defTabSz="754380" rtl="0" eaLnBrk="1" latinLnBrk="0" hangingPunct="1">
              <a:lnSpc>
                <a:spcPct val="90000"/>
              </a:lnSpc>
              <a:spcBef>
                <a:spcPct val="0"/>
              </a:spcBef>
              <a:buNone/>
              <a:defRPr sz="2000" kern="1200" spc="50" baseline="0">
                <a:solidFill>
                  <a:schemeClr val="accent5"/>
                </a:solidFill>
                <a:latin typeface="+mj-lt"/>
                <a:ea typeface="+mj-ea"/>
                <a:cs typeface="+mj-cs"/>
              </a:defRPr>
            </a:lvl1pPr>
          </a:lstStyle>
          <a:p>
            <a:r>
              <a:rPr lang="en-US" sz="1200" dirty="0"/>
              <a:t>Strategic Assumptions Evaluation: Dual Enrollment Market</a:t>
            </a:r>
          </a:p>
        </p:txBody>
      </p:sp>
      <p:graphicFrame>
        <p:nvGraphicFramePr>
          <p:cNvPr id="5" name="Table 4">
            <a:extLst>
              <a:ext uri="{FF2B5EF4-FFF2-40B4-BE49-F238E27FC236}">
                <a16:creationId xmlns:a16="http://schemas.microsoft.com/office/drawing/2014/main" id="{795BF65D-29F4-5821-45F6-0BC46D8519FB}"/>
              </a:ext>
            </a:extLst>
          </p:cNvPr>
          <p:cNvGraphicFramePr>
            <a:graphicFrameLocks noGrp="1"/>
          </p:cNvGraphicFramePr>
          <p:nvPr>
            <p:extLst>
              <p:ext uri="{D42A27DB-BD31-4B8C-83A1-F6EECF244321}">
                <p14:modId xmlns:p14="http://schemas.microsoft.com/office/powerpoint/2010/main" val="67898907"/>
              </p:ext>
            </p:extLst>
          </p:nvPr>
        </p:nvGraphicFramePr>
        <p:xfrm>
          <a:off x="769860" y="1228325"/>
          <a:ext cx="10377964" cy="5432135"/>
        </p:xfrm>
        <a:graphic>
          <a:graphicData uri="http://schemas.openxmlformats.org/drawingml/2006/table">
            <a:tbl>
              <a:tblPr firstRow="1" bandRow="1">
                <a:tableStyleId>{7DF18680-E054-41AD-8BC1-D1AEF772440D}</a:tableStyleId>
              </a:tblPr>
              <a:tblGrid>
                <a:gridCol w="1717308">
                  <a:extLst>
                    <a:ext uri="{9D8B030D-6E8A-4147-A177-3AD203B41FA5}">
                      <a16:colId xmlns:a16="http://schemas.microsoft.com/office/drawing/2014/main" val="1284889828"/>
                    </a:ext>
                  </a:extLst>
                </a:gridCol>
                <a:gridCol w="4636008">
                  <a:extLst>
                    <a:ext uri="{9D8B030D-6E8A-4147-A177-3AD203B41FA5}">
                      <a16:colId xmlns:a16="http://schemas.microsoft.com/office/drawing/2014/main" val="686523736"/>
                    </a:ext>
                  </a:extLst>
                </a:gridCol>
                <a:gridCol w="4024648">
                  <a:extLst>
                    <a:ext uri="{9D8B030D-6E8A-4147-A177-3AD203B41FA5}">
                      <a16:colId xmlns:a16="http://schemas.microsoft.com/office/drawing/2014/main" val="2868323286"/>
                    </a:ext>
                  </a:extLst>
                </a:gridCol>
              </a:tblGrid>
              <a:tr h="191314">
                <a:tc>
                  <a:txBody>
                    <a:bodyPr/>
                    <a:lstStyle/>
                    <a:p>
                      <a:pPr algn="ctr"/>
                      <a:r>
                        <a:rPr lang="en-US" sz="1000" dirty="0">
                          <a:solidFill>
                            <a:schemeClr val="bg1"/>
                          </a:solidFill>
                        </a:rPr>
                        <a:t>Market/Institutional Force</a:t>
                      </a:r>
                    </a:p>
                  </a:txBody>
                  <a:tcPr marL="70658" marR="70658" marT="35329" marB="35329" anchor="ctr"/>
                </a:tc>
                <a:tc>
                  <a:txBody>
                    <a:bodyPr/>
                    <a:lstStyle/>
                    <a:p>
                      <a:pPr algn="ctr"/>
                      <a:r>
                        <a:rPr lang="en-US" sz="1000" dirty="0"/>
                        <a:t>Market Segment Assumption</a:t>
                      </a:r>
                    </a:p>
                  </a:txBody>
                  <a:tcPr marL="70658" marR="70658" marT="35329" marB="35329" anchor="ctr"/>
                </a:tc>
                <a:tc>
                  <a:txBody>
                    <a:bodyPr/>
                    <a:lstStyle/>
                    <a:p>
                      <a:pPr algn="ctr"/>
                      <a:r>
                        <a:rPr lang="en-US" sz="1000" dirty="0"/>
                        <a:t>Tripwire (What would require reassessment)</a:t>
                      </a:r>
                    </a:p>
                  </a:txBody>
                  <a:tcPr marL="70658" marR="70658" marT="35329" marB="35329" anchor="ctr"/>
                </a:tc>
                <a:extLst>
                  <a:ext uri="{0D108BD9-81ED-4DB2-BD59-A6C34878D82A}">
                    <a16:rowId xmlns:a16="http://schemas.microsoft.com/office/drawing/2014/main" val="1958718006"/>
                  </a:ext>
                </a:extLst>
              </a:tr>
              <a:tr h="389971">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00" dirty="0"/>
                        <a:t>Demographics</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LLTC’s core market will remain small, rural, and aging, with enrollment driven primarily by adult learners, first‑generation students, and Indigenous community members </a:t>
                      </a:r>
                    </a:p>
                  </a:txBody>
                  <a:tcPr/>
                </a:tc>
                <a:tc>
                  <a:txBody>
                    <a:bodyPr/>
                    <a:lstStyle/>
                    <a:p>
                      <a:pPr fontAlgn="t">
                        <a:lnSpc>
                          <a:spcPts val="1500"/>
                        </a:lnSpc>
                        <a:buNone/>
                      </a:pPr>
                      <a:r>
                        <a:rPr lang="en-US" sz="1000" b="0" i="0" dirty="0">
                          <a:effectLst/>
                          <a:latin typeface="Segoe UI" panose="020B0502040204020203" pitchFamily="34" charset="0"/>
                        </a:rPr>
                        <a:t>Sustained population decline or significant changes in age distribution reducing the adult learner pool.</a:t>
                      </a:r>
                    </a:p>
                  </a:txBody>
                  <a:tcPr/>
                </a:tc>
                <a:extLst>
                  <a:ext uri="{0D108BD9-81ED-4DB2-BD59-A6C34878D82A}">
                    <a16:rowId xmlns:a16="http://schemas.microsoft.com/office/drawing/2014/main" val="1772190624"/>
                  </a:ext>
                </a:extLst>
              </a:tr>
              <a:tr h="310896">
                <a:tc>
                  <a:txBody>
                    <a:bodyPr/>
                    <a:lstStyle/>
                    <a:p>
                      <a:pPr algn="ctr"/>
                      <a:r>
                        <a:rPr lang="en-US" sz="1000" dirty="0"/>
                        <a:t>Feeder Institutions</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Local high schools, alternative education programs, and dual‑enrollment pathways will continue to provide a modest but steady pipeline into LLTC.</a:t>
                      </a:r>
                    </a:p>
                  </a:txBody>
                  <a:tcPr/>
                </a:tc>
                <a:tc>
                  <a:txBody>
                    <a:bodyPr/>
                    <a:lstStyle/>
                    <a:p>
                      <a:pPr fontAlgn="t">
                        <a:lnSpc>
                          <a:spcPts val="1500"/>
                        </a:lnSpc>
                        <a:buNone/>
                      </a:pPr>
                      <a:r>
                        <a:rPr lang="en-US" sz="1000" b="0" i="0" dirty="0">
                          <a:effectLst/>
                          <a:latin typeface="Segoe UI" panose="020B0502040204020203" pitchFamily="34" charset="0"/>
                        </a:rPr>
                        <a:t>Declining graduation rates, loss of PSEO participation, or reduced engagement from partner districts.</a:t>
                      </a:r>
                    </a:p>
                  </a:txBody>
                  <a:tcPr/>
                </a:tc>
                <a:extLst>
                  <a:ext uri="{0D108BD9-81ED-4DB2-BD59-A6C34878D82A}">
                    <a16:rowId xmlns:a16="http://schemas.microsoft.com/office/drawing/2014/main" val="455507356"/>
                  </a:ext>
                </a:extLst>
              </a:tr>
              <a:tr h="374904">
                <a:tc>
                  <a:txBody>
                    <a:bodyPr/>
                    <a:lstStyle/>
                    <a:p>
                      <a:pPr algn="ctr"/>
                      <a:r>
                        <a:rPr lang="en-US" sz="1000" dirty="0"/>
                        <a:t>Competition</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LLTC will continue to compete primarily with Bemidji State University, Northwest Technical College, and online providers, but maintain a distinct niche through mission and community connection.</a:t>
                      </a:r>
                    </a:p>
                  </a:txBody>
                  <a:tcPr/>
                </a:tc>
                <a:tc>
                  <a:txBody>
                    <a:bodyPr/>
                    <a:lstStyle/>
                    <a:p>
                      <a:pPr fontAlgn="t">
                        <a:lnSpc>
                          <a:spcPts val="1500"/>
                        </a:lnSpc>
                        <a:buNone/>
                      </a:pPr>
                      <a:r>
                        <a:rPr lang="en-US" sz="1000" b="0" i="0" dirty="0">
                          <a:effectLst/>
                          <a:latin typeface="Segoe UI" panose="020B0502040204020203" pitchFamily="34" charset="0"/>
                        </a:rPr>
                        <a:t>Increased price competitiveness, program overlap, or expanded online offerings from competitors that reduce LLTC’s yield.</a:t>
                      </a:r>
                    </a:p>
                  </a:txBody>
                  <a:tcPr/>
                </a:tc>
                <a:extLst>
                  <a:ext uri="{0D108BD9-81ED-4DB2-BD59-A6C34878D82A}">
                    <a16:rowId xmlns:a16="http://schemas.microsoft.com/office/drawing/2014/main" val="1138803821"/>
                  </a:ext>
                </a:extLst>
              </a:tr>
              <a:tr h="466344">
                <a:tc>
                  <a:txBody>
                    <a:bodyPr/>
                    <a:lstStyle/>
                    <a:p>
                      <a:pPr algn="ctr"/>
                      <a:r>
                        <a:rPr lang="en-US" sz="1000" dirty="0"/>
                        <a:t>Student Demand</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Student demand will remain strongest for affordable programs, workforce‑aligned credentials, and culturally grounded curricula offered with flexible delivery.</a:t>
                      </a:r>
                    </a:p>
                  </a:txBody>
                  <a:tcPr/>
                </a:tc>
                <a:tc>
                  <a:txBody>
                    <a:bodyPr/>
                    <a:lstStyle/>
                    <a:p>
                      <a:pPr fontAlgn="t">
                        <a:lnSpc>
                          <a:spcPts val="1500"/>
                        </a:lnSpc>
                        <a:buNone/>
                      </a:pPr>
                      <a:r>
                        <a:rPr lang="en-US" sz="1000" b="0" i="0" dirty="0">
                          <a:effectLst/>
                          <a:latin typeface="Segoe UI" panose="020B0502040204020203" pitchFamily="34" charset="0"/>
                        </a:rPr>
                        <a:t>Declining enrollment in programs aligned with regional labor needs or reduced interest in two‑year pathways.</a:t>
                      </a:r>
                    </a:p>
                  </a:txBody>
                  <a:tcPr/>
                </a:tc>
                <a:extLst>
                  <a:ext uri="{0D108BD9-81ED-4DB2-BD59-A6C34878D82A}">
                    <a16:rowId xmlns:a16="http://schemas.microsoft.com/office/drawing/2014/main" val="3369285325"/>
                  </a:ext>
                </a:extLst>
              </a:tr>
              <a:tr h="384048">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00" dirty="0"/>
                        <a:t>Labor Market</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Regional employers will continue to seek credentialed workers in healthcare, education, public safety, construction, and community services, supporting LLTC program demand.</a:t>
                      </a:r>
                    </a:p>
                  </a:txBody>
                  <a:tcPr/>
                </a:tc>
                <a:tc>
                  <a:txBody>
                    <a:bodyPr/>
                    <a:lstStyle/>
                    <a:p>
                      <a:pPr fontAlgn="t">
                        <a:lnSpc>
                          <a:spcPts val="1500"/>
                        </a:lnSpc>
                        <a:buNone/>
                      </a:pPr>
                      <a:r>
                        <a:rPr lang="en-US" sz="1000" b="0" i="0" dirty="0">
                          <a:effectLst/>
                          <a:latin typeface="Segoe UI" panose="020B0502040204020203" pitchFamily="34" charset="0"/>
                        </a:rPr>
                        <a:t>Major regional job losses or shifts toward employment not requiring postsecondary credentials.</a:t>
                      </a:r>
                    </a:p>
                  </a:txBody>
                  <a:tcPr/>
                </a:tc>
                <a:extLst>
                  <a:ext uri="{0D108BD9-81ED-4DB2-BD59-A6C34878D82A}">
                    <a16:rowId xmlns:a16="http://schemas.microsoft.com/office/drawing/2014/main" val="487221502"/>
                  </a:ext>
                </a:extLst>
              </a:tr>
              <a:tr h="503689">
                <a:tc>
                  <a:txBody>
                    <a:bodyPr/>
                    <a:lstStyle/>
                    <a:p>
                      <a:pPr algn="ctr"/>
                      <a:r>
                        <a:rPr lang="en-US" sz="1000" dirty="0"/>
                        <a:t>Public Policy</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State and federal aid (Pell, MN State Grant, PSEO) will remain critical to access and enrollment for LLTC students.</a:t>
                      </a:r>
                    </a:p>
                  </a:txBody>
                  <a:tcPr/>
                </a:tc>
                <a:tc>
                  <a:txBody>
                    <a:bodyPr/>
                    <a:lstStyle/>
                    <a:p>
                      <a:pPr fontAlgn="t">
                        <a:lnSpc>
                          <a:spcPts val="1500"/>
                        </a:lnSpc>
                        <a:buNone/>
                      </a:pPr>
                      <a:r>
                        <a:rPr lang="en-US" sz="1000" b="0" i="0" dirty="0">
                          <a:effectLst/>
                          <a:latin typeface="Segoe UI" panose="020B0502040204020203" pitchFamily="34" charset="0"/>
                        </a:rPr>
                        <a:t>Reductions in aid eligibility, reimbursement rates, or Title IV participation affecting affordability.</a:t>
                      </a:r>
                    </a:p>
                  </a:txBody>
                  <a:tcPr/>
                </a:tc>
                <a:extLst>
                  <a:ext uri="{0D108BD9-81ED-4DB2-BD59-A6C34878D82A}">
                    <a16:rowId xmlns:a16="http://schemas.microsoft.com/office/drawing/2014/main" val="1266516433"/>
                  </a:ext>
                </a:extLst>
              </a:tr>
              <a:tr h="530345">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00" dirty="0"/>
                        <a:t>Products/Services</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LLTC’s small class sizes, culturally grounded instruction, wraparound support, and guided pathways will remain central to student success.</a:t>
                      </a:r>
                    </a:p>
                  </a:txBody>
                  <a:tcPr/>
                </a:tc>
                <a:tc>
                  <a:txBody>
                    <a:bodyPr/>
                    <a:lstStyle/>
                    <a:p>
                      <a:pPr fontAlgn="t">
                        <a:lnSpc>
                          <a:spcPts val="1500"/>
                        </a:lnSpc>
                        <a:buNone/>
                      </a:pPr>
                      <a:r>
                        <a:rPr lang="en-US" sz="1000" b="0" i="0" dirty="0">
                          <a:effectLst/>
                          <a:latin typeface="Segoe UI" panose="020B0502040204020203" pitchFamily="34" charset="0"/>
                        </a:rPr>
                        <a:t>Declines in persistence or satisfaction despite continued investment in student support services.</a:t>
                      </a:r>
                    </a:p>
                  </a:txBody>
                  <a:tcPr/>
                </a:tc>
                <a:extLst>
                  <a:ext uri="{0D108BD9-81ED-4DB2-BD59-A6C34878D82A}">
                    <a16:rowId xmlns:a16="http://schemas.microsoft.com/office/drawing/2014/main" val="2073891046"/>
                  </a:ext>
                </a:extLst>
              </a:tr>
              <a:tr h="521103">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00" dirty="0"/>
                        <a:t>Technology</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Students will expect reliable online and hybrid options but still value in‑person instruction and relationships.</a:t>
                      </a:r>
                    </a:p>
                  </a:txBody>
                  <a:tcPr/>
                </a:tc>
                <a:tc>
                  <a:txBody>
                    <a:bodyPr/>
                    <a:lstStyle/>
                    <a:p>
                      <a:pPr fontAlgn="t">
                        <a:lnSpc>
                          <a:spcPts val="1500"/>
                        </a:lnSpc>
                        <a:buNone/>
                      </a:pPr>
                      <a:r>
                        <a:rPr lang="en-US" sz="1000" b="0" i="0" dirty="0">
                          <a:effectLst/>
                          <a:latin typeface="Segoe UI" panose="020B0502040204020203" pitchFamily="34" charset="0"/>
                        </a:rPr>
                        <a:t>Connectivity limitations or increased preference for fully online education reducing campus‑based engagement.</a:t>
                      </a:r>
                    </a:p>
                  </a:txBody>
                  <a:tcPr/>
                </a:tc>
                <a:extLst>
                  <a:ext uri="{0D108BD9-81ED-4DB2-BD59-A6C34878D82A}">
                    <a16:rowId xmlns:a16="http://schemas.microsoft.com/office/drawing/2014/main" val="4184414240"/>
                  </a:ext>
                </a:extLst>
              </a:tr>
              <a:tr h="529740">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00" dirty="0"/>
                        <a:t>Institutional Resources</a:t>
                      </a:r>
                    </a:p>
                  </a:txBody>
                  <a:tcPr marL="70658" marR="70658" marT="35329" marB="35329" anchor="ctr"/>
                </a:tc>
                <a:tc>
                  <a:txBody>
                    <a:bodyPr/>
                    <a:lstStyle/>
                    <a:p>
                      <a:pPr fontAlgn="t">
                        <a:lnSpc>
                          <a:spcPts val="1500"/>
                        </a:lnSpc>
                        <a:buNone/>
                      </a:pPr>
                      <a:r>
                        <a:rPr lang="en-US" sz="1000" b="0" i="0" dirty="0">
                          <a:effectLst/>
                          <a:latin typeface="Segoe UI" panose="020B0502040204020203" pitchFamily="34" charset="0"/>
                        </a:rPr>
                        <a:t>LLTC can sustain enrollment and student success with current staffing models when paired with focused strategic investments.</a:t>
                      </a:r>
                    </a:p>
                  </a:txBody>
                  <a:tcPr/>
                </a:tc>
                <a:tc>
                  <a:txBody>
                    <a:bodyPr/>
                    <a:lstStyle/>
                    <a:p>
                      <a:pPr fontAlgn="t">
                        <a:lnSpc>
                          <a:spcPts val="1500"/>
                        </a:lnSpc>
                        <a:buNone/>
                      </a:pPr>
                      <a:r>
                        <a:rPr lang="en-US" sz="1000" b="0" i="0" dirty="0">
                          <a:effectLst/>
                          <a:latin typeface="Segoe UI" panose="020B0502040204020203" pitchFamily="34" charset="0"/>
                        </a:rPr>
                        <a:t>Enrollment growth or compliance demands exceeding advising, instructional, or administrative capacity.</a:t>
                      </a:r>
                    </a:p>
                  </a:txBody>
                  <a:tcPr/>
                </a:tc>
                <a:extLst>
                  <a:ext uri="{0D108BD9-81ED-4DB2-BD59-A6C34878D82A}">
                    <a16:rowId xmlns:a16="http://schemas.microsoft.com/office/drawing/2014/main" val="3920290115"/>
                  </a:ext>
                </a:extLst>
              </a:tr>
            </a:tbl>
          </a:graphicData>
        </a:graphic>
      </p:graphicFrame>
    </p:spTree>
    <p:extLst>
      <p:ext uri="{BB962C8B-B14F-4D97-AF65-F5344CB8AC3E}">
        <p14:creationId xmlns:p14="http://schemas.microsoft.com/office/powerpoint/2010/main" val="2415025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65BB5-4853-53F4-15D8-F083DE8799CF}"/>
              </a:ext>
            </a:extLst>
          </p:cNvPr>
          <p:cNvSpPr>
            <a:spLocks noGrp="1"/>
          </p:cNvSpPr>
          <p:nvPr>
            <p:ph type="title"/>
          </p:nvPr>
        </p:nvSpPr>
        <p:spPr>
          <a:xfrm>
            <a:off x="3919961" y="1322067"/>
            <a:ext cx="4352077" cy="534165"/>
          </a:xfrm>
        </p:spPr>
        <p:txBody>
          <a:bodyPr/>
          <a:lstStyle/>
          <a:p>
            <a:r>
              <a:rPr lang="en-US" dirty="0"/>
              <a:t>SEM Overview</a:t>
            </a:r>
          </a:p>
        </p:txBody>
      </p:sp>
      <p:sp>
        <p:nvSpPr>
          <p:cNvPr id="6" name="TextBox 5">
            <a:extLst>
              <a:ext uri="{FF2B5EF4-FFF2-40B4-BE49-F238E27FC236}">
                <a16:creationId xmlns:a16="http://schemas.microsoft.com/office/drawing/2014/main" id="{DAA15468-8CE6-041B-EF0B-81E7A1FED9AE}"/>
              </a:ext>
            </a:extLst>
          </p:cNvPr>
          <p:cNvSpPr txBox="1"/>
          <p:nvPr/>
        </p:nvSpPr>
        <p:spPr>
          <a:xfrm>
            <a:off x="8525820" y="2348897"/>
            <a:ext cx="2923917" cy="3970318"/>
          </a:xfrm>
          <a:prstGeom prst="rect">
            <a:avLst/>
          </a:prstGeom>
          <a:noFill/>
        </p:spPr>
        <p:txBody>
          <a:bodyPr wrap="square" rtlCol="0">
            <a:spAutoFit/>
          </a:bodyPr>
          <a:lstStyle/>
          <a:p>
            <a:r>
              <a:rPr lang="en-US" sz="1400" dirty="0"/>
              <a:t>Leech Lake Tribal College recognizes that recruitment and retention are shared responsibilities across faculty, staff, and administration. The College is committed to a holistic, culturally grounded approach to student success that reflects Anishinaabe values and supports students academically, socially, and personally throughout their educational journey. Student success is achieved through relationship-based engagement, culturally responsive practices, and a coordinated system of academic instruction and student support services. </a:t>
            </a:r>
          </a:p>
        </p:txBody>
      </p:sp>
      <p:pic>
        <p:nvPicPr>
          <p:cNvPr id="8" name="Picture 3">
            <a:extLst>
              <a:ext uri="{FF2B5EF4-FFF2-40B4-BE49-F238E27FC236}">
                <a16:creationId xmlns:a16="http://schemas.microsoft.com/office/drawing/2014/main" id="{4DB6FF58-AAC1-E4B4-BB42-D882D67810EA}"/>
              </a:ext>
            </a:extLst>
          </p:cNvPr>
          <p:cNvPicPr>
            <a:picLocks noChangeAspect="1"/>
          </p:cNvPicPr>
          <p:nvPr/>
        </p:nvPicPr>
        <p:blipFill>
          <a:blip r:embed="rId2"/>
          <a:stretch>
            <a:fillRect/>
          </a:stretch>
        </p:blipFill>
        <p:spPr>
          <a:xfrm>
            <a:off x="907020" y="456358"/>
            <a:ext cx="10377964" cy="760140"/>
          </a:xfrm>
          <a:prstGeom prst="rect">
            <a:avLst/>
          </a:prstGeom>
          <a:noFill/>
          <a:ln cap="flat">
            <a:noFill/>
          </a:ln>
        </p:spPr>
      </p:pic>
      <p:grpSp>
        <p:nvGrpSpPr>
          <p:cNvPr id="9" name="Group 8">
            <a:extLst>
              <a:ext uri="{FF2B5EF4-FFF2-40B4-BE49-F238E27FC236}">
                <a16:creationId xmlns:a16="http://schemas.microsoft.com/office/drawing/2014/main" id="{DF91074F-BD5F-8E8B-779E-75B172108030}"/>
              </a:ext>
            </a:extLst>
          </p:cNvPr>
          <p:cNvGrpSpPr/>
          <p:nvPr/>
        </p:nvGrpSpPr>
        <p:grpSpPr>
          <a:xfrm>
            <a:off x="1034764" y="2145765"/>
            <a:ext cx="2139823" cy="2143174"/>
            <a:chOff x="513556" y="1474753"/>
            <a:chExt cx="2139823" cy="2143174"/>
          </a:xfrm>
        </p:grpSpPr>
        <p:sp>
          <p:nvSpPr>
            <p:cNvPr id="10" name="Chevron 6">
              <a:extLst>
                <a:ext uri="{FF2B5EF4-FFF2-40B4-BE49-F238E27FC236}">
                  <a16:creationId xmlns:a16="http://schemas.microsoft.com/office/drawing/2014/main" id="{E4BD0C2E-483B-4381-E9C0-4512B04A89EC}"/>
                </a:ext>
              </a:extLst>
            </p:cNvPr>
            <p:cNvSpPr/>
            <p:nvPr/>
          </p:nvSpPr>
          <p:spPr bwMode="gray">
            <a:xfrm>
              <a:off x="541115" y="1973193"/>
              <a:ext cx="2112264" cy="674805"/>
            </a:xfrm>
            <a:prstGeom prst="chevron">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dirty="0">
                <a:solidFill>
                  <a:schemeClr val="tx1"/>
                </a:solidFill>
              </a:endParaRPr>
            </a:p>
          </p:txBody>
        </p:sp>
        <p:sp>
          <p:nvSpPr>
            <p:cNvPr id="11" name="TextBox 10">
              <a:extLst>
                <a:ext uri="{FF2B5EF4-FFF2-40B4-BE49-F238E27FC236}">
                  <a16:creationId xmlns:a16="http://schemas.microsoft.com/office/drawing/2014/main" id="{F4264EB4-9C8E-B067-153C-B89BCC7B59FB}"/>
                </a:ext>
              </a:extLst>
            </p:cNvPr>
            <p:cNvSpPr txBox="1"/>
            <p:nvPr/>
          </p:nvSpPr>
          <p:spPr bwMode="gray">
            <a:xfrm>
              <a:off x="1413864" y="1474753"/>
              <a:ext cx="182742" cy="406265"/>
            </a:xfrm>
            <a:prstGeom prst="rect">
              <a:avLst/>
            </a:prstGeom>
            <a:noFill/>
          </p:spPr>
          <p:txBody>
            <a:bodyPr wrap="none" lIns="0" tIns="0" rIns="0" bIns="0" rtlCol="0">
              <a:spAutoFit/>
            </a:bodyPr>
            <a:lstStyle/>
            <a:p>
              <a:pPr>
                <a:spcBef>
                  <a:spcPts val="550"/>
                </a:spcBef>
              </a:pPr>
              <a:r>
                <a:rPr lang="en-US" sz="2640" dirty="0">
                  <a:latin typeface="+mj-lt"/>
                </a:rPr>
                <a:t>1</a:t>
              </a:r>
            </a:p>
          </p:txBody>
        </p:sp>
        <p:sp>
          <p:nvSpPr>
            <p:cNvPr id="12" name="TextBox 11">
              <a:extLst>
                <a:ext uri="{FF2B5EF4-FFF2-40B4-BE49-F238E27FC236}">
                  <a16:creationId xmlns:a16="http://schemas.microsoft.com/office/drawing/2014/main" id="{9345AD8E-D1C4-3846-8CBE-BAC5121CFA12}"/>
                </a:ext>
              </a:extLst>
            </p:cNvPr>
            <p:cNvSpPr txBox="1"/>
            <p:nvPr/>
          </p:nvSpPr>
          <p:spPr bwMode="gray">
            <a:xfrm>
              <a:off x="998836" y="2132854"/>
              <a:ext cx="1196822" cy="355482"/>
            </a:xfrm>
            <a:prstGeom prst="rect">
              <a:avLst/>
            </a:prstGeom>
            <a:noFill/>
          </p:spPr>
          <p:txBody>
            <a:bodyPr wrap="square" lIns="0" tIns="0" rIns="0" bIns="0" rtlCol="0">
              <a:spAutoFit/>
            </a:bodyPr>
            <a:lstStyle/>
            <a:p>
              <a:pPr algn="ctr">
                <a:spcBef>
                  <a:spcPts val="550"/>
                </a:spcBef>
              </a:pPr>
              <a:r>
                <a:rPr lang="en-US" sz="1155" dirty="0"/>
                <a:t>Current Performance</a:t>
              </a:r>
            </a:p>
          </p:txBody>
        </p:sp>
        <p:sp>
          <p:nvSpPr>
            <p:cNvPr id="13" name="TextBox 12">
              <a:extLst>
                <a:ext uri="{FF2B5EF4-FFF2-40B4-BE49-F238E27FC236}">
                  <a16:creationId xmlns:a16="http://schemas.microsoft.com/office/drawing/2014/main" id="{A1765DB6-D24E-7353-3FEE-C54D9922C3E7}"/>
                </a:ext>
              </a:extLst>
            </p:cNvPr>
            <p:cNvSpPr txBox="1"/>
            <p:nvPr/>
          </p:nvSpPr>
          <p:spPr>
            <a:xfrm>
              <a:off x="513556" y="2604872"/>
              <a:ext cx="1990927" cy="1013055"/>
            </a:xfrm>
            <a:prstGeom prst="rect">
              <a:avLst/>
            </a:prstGeom>
            <a:noFill/>
          </p:spPr>
          <p:txBody>
            <a:bodyPr wrap="square" lIns="50271" tIns="50271" rIns="50271" bIns="50271" rtlCol="0">
              <a:spAutoFit/>
            </a:bodyPr>
            <a:lstStyle/>
            <a:p>
              <a:pPr marL="123970" indent="-123970" defTabSz="1001130">
                <a:spcBef>
                  <a:spcPts val="1320"/>
                </a:spcBef>
                <a:buFont typeface="Arial" pitchFamily="34" charset="0"/>
                <a:buChar char="•"/>
              </a:pPr>
              <a:r>
                <a:rPr lang="en-US" sz="1210" dirty="0"/>
                <a:t>Strategic Plan Alignment</a:t>
              </a:r>
            </a:p>
            <a:p>
              <a:pPr marL="123970" indent="-123970" defTabSz="1001130">
                <a:spcBef>
                  <a:spcPts val="1320"/>
                </a:spcBef>
                <a:buFont typeface="Arial" pitchFamily="34" charset="0"/>
                <a:buChar char="•"/>
              </a:pPr>
              <a:r>
                <a:rPr lang="en-US" sz="1210" dirty="0"/>
                <a:t>Key Accomplishments and Metrics</a:t>
              </a:r>
            </a:p>
          </p:txBody>
        </p:sp>
      </p:grpSp>
      <p:grpSp>
        <p:nvGrpSpPr>
          <p:cNvPr id="19" name="Group 18">
            <a:extLst>
              <a:ext uri="{FF2B5EF4-FFF2-40B4-BE49-F238E27FC236}">
                <a16:creationId xmlns:a16="http://schemas.microsoft.com/office/drawing/2014/main" id="{F71B92DF-B129-EC77-B075-D3323C1659EB}"/>
              </a:ext>
            </a:extLst>
          </p:cNvPr>
          <p:cNvGrpSpPr/>
          <p:nvPr/>
        </p:nvGrpSpPr>
        <p:grpSpPr>
          <a:xfrm>
            <a:off x="3483412" y="2145765"/>
            <a:ext cx="2195594" cy="3950945"/>
            <a:chOff x="3581855" y="1474753"/>
            <a:chExt cx="2195594" cy="3950945"/>
          </a:xfrm>
        </p:grpSpPr>
        <p:sp>
          <p:nvSpPr>
            <p:cNvPr id="20" name="Chevron 7">
              <a:extLst>
                <a:ext uri="{FF2B5EF4-FFF2-40B4-BE49-F238E27FC236}">
                  <a16:creationId xmlns:a16="http://schemas.microsoft.com/office/drawing/2014/main" id="{B02B37B5-4DC4-1BF9-0133-F0298B64FB38}"/>
                </a:ext>
              </a:extLst>
            </p:cNvPr>
            <p:cNvSpPr/>
            <p:nvPr/>
          </p:nvSpPr>
          <p:spPr bwMode="gray">
            <a:xfrm>
              <a:off x="3581855" y="1973193"/>
              <a:ext cx="2112264" cy="674805"/>
            </a:xfrm>
            <a:prstGeom prst="chevron">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dirty="0">
                <a:solidFill>
                  <a:schemeClr val="tx1"/>
                </a:solidFill>
              </a:endParaRPr>
            </a:p>
          </p:txBody>
        </p:sp>
        <p:sp>
          <p:nvSpPr>
            <p:cNvPr id="21" name="TextBox 20">
              <a:extLst>
                <a:ext uri="{FF2B5EF4-FFF2-40B4-BE49-F238E27FC236}">
                  <a16:creationId xmlns:a16="http://schemas.microsoft.com/office/drawing/2014/main" id="{B7A2C18F-0D21-7B59-305B-8E291DDA2288}"/>
                </a:ext>
              </a:extLst>
            </p:cNvPr>
            <p:cNvSpPr txBox="1"/>
            <p:nvPr/>
          </p:nvSpPr>
          <p:spPr bwMode="gray">
            <a:xfrm>
              <a:off x="4546296" y="1474753"/>
              <a:ext cx="182742" cy="406265"/>
            </a:xfrm>
            <a:prstGeom prst="rect">
              <a:avLst/>
            </a:prstGeom>
            <a:noFill/>
          </p:spPr>
          <p:txBody>
            <a:bodyPr wrap="none" lIns="0" tIns="0" rIns="0" bIns="0" rtlCol="0">
              <a:spAutoFit/>
            </a:bodyPr>
            <a:lstStyle/>
            <a:p>
              <a:pPr>
                <a:spcBef>
                  <a:spcPts val="550"/>
                </a:spcBef>
              </a:pPr>
              <a:r>
                <a:rPr lang="en-US" sz="2640" dirty="0">
                  <a:latin typeface="+mj-lt"/>
                </a:rPr>
                <a:t>2</a:t>
              </a:r>
            </a:p>
          </p:txBody>
        </p:sp>
        <p:sp>
          <p:nvSpPr>
            <p:cNvPr id="22" name="TextBox 21">
              <a:extLst>
                <a:ext uri="{FF2B5EF4-FFF2-40B4-BE49-F238E27FC236}">
                  <a16:creationId xmlns:a16="http://schemas.microsoft.com/office/drawing/2014/main" id="{0839C418-0832-A303-5B19-E07E44933D88}"/>
                </a:ext>
              </a:extLst>
            </p:cNvPr>
            <p:cNvSpPr txBox="1"/>
            <p:nvPr/>
          </p:nvSpPr>
          <p:spPr bwMode="gray">
            <a:xfrm>
              <a:off x="4039576" y="2132854"/>
              <a:ext cx="1196822" cy="355482"/>
            </a:xfrm>
            <a:prstGeom prst="rect">
              <a:avLst/>
            </a:prstGeom>
            <a:noFill/>
          </p:spPr>
          <p:txBody>
            <a:bodyPr wrap="square" lIns="0" tIns="0" rIns="0" bIns="0" rtlCol="0">
              <a:spAutoFit/>
            </a:bodyPr>
            <a:lstStyle/>
            <a:p>
              <a:pPr algn="ctr">
                <a:spcBef>
                  <a:spcPts val="550"/>
                </a:spcBef>
              </a:pPr>
              <a:r>
                <a:rPr lang="en-US" sz="1155" dirty="0"/>
                <a:t>Future Market Assessment</a:t>
              </a:r>
            </a:p>
          </p:txBody>
        </p:sp>
        <p:sp>
          <p:nvSpPr>
            <p:cNvPr id="23" name="TextBox 22">
              <a:extLst>
                <a:ext uri="{FF2B5EF4-FFF2-40B4-BE49-F238E27FC236}">
                  <a16:creationId xmlns:a16="http://schemas.microsoft.com/office/drawing/2014/main" id="{A269B5A5-2D34-A1E3-3BAE-422B958FA302}"/>
                </a:ext>
              </a:extLst>
            </p:cNvPr>
            <p:cNvSpPr txBox="1"/>
            <p:nvPr/>
          </p:nvSpPr>
          <p:spPr bwMode="gray">
            <a:xfrm>
              <a:off x="3623594" y="2769073"/>
              <a:ext cx="2153855" cy="2656625"/>
            </a:xfrm>
            <a:prstGeom prst="rect">
              <a:avLst/>
            </a:prstGeom>
            <a:noFill/>
          </p:spPr>
          <p:txBody>
            <a:bodyPr wrap="square" lIns="0" tIns="0" rIns="0" bIns="0" rtlCol="0">
              <a:spAutoFit/>
            </a:bodyPr>
            <a:lstStyle/>
            <a:p>
              <a:pPr marL="123984" indent="-123984" algn="just">
                <a:spcBef>
                  <a:spcPts val="1320"/>
                </a:spcBef>
                <a:buFont typeface="Arial" panose="020B0604020202020204" pitchFamily="34" charset="0"/>
                <a:buChar char="•"/>
              </a:pPr>
              <a:r>
                <a:rPr lang="en-US" sz="1210" dirty="0"/>
                <a:t>Enrollment</a:t>
              </a:r>
            </a:p>
            <a:p>
              <a:pPr marL="123984" indent="-123984" algn="just">
                <a:spcBef>
                  <a:spcPts val="1320"/>
                </a:spcBef>
                <a:buFont typeface="Arial" panose="020B0604020202020204" pitchFamily="34" charset="0"/>
                <a:buChar char="•"/>
              </a:pPr>
              <a:r>
                <a:rPr lang="en-US" sz="1210" dirty="0"/>
                <a:t>Market Forces Summary</a:t>
              </a:r>
            </a:p>
            <a:p>
              <a:pPr marL="123984" indent="-123984" algn="just">
                <a:spcBef>
                  <a:spcPts val="1320"/>
                </a:spcBef>
                <a:buFont typeface="Arial" panose="020B0604020202020204" pitchFamily="34" charset="0"/>
                <a:buChar char="•"/>
              </a:pPr>
              <a:r>
                <a:rPr lang="en-US" sz="1210" dirty="0"/>
                <a:t>Market Demographics</a:t>
              </a:r>
            </a:p>
            <a:p>
              <a:pPr marL="123984" indent="-123984" algn="just">
                <a:spcBef>
                  <a:spcPts val="1320"/>
                </a:spcBef>
                <a:buFont typeface="Arial" panose="020B0604020202020204" pitchFamily="34" charset="0"/>
                <a:buChar char="•"/>
              </a:pPr>
              <a:r>
                <a:rPr lang="en-US" sz="1210" dirty="0"/>
                <a:t>Feeder Institutions</a:t>
              </a:r>
            </a:p>
            <a:p>
              <a:pPr marL="123984" indent="-123984" algn="just">
                <a:spcBef>
                  <a:spcPts val="1320"/>
                </a:spcBef>
                <a:buFont typeface="Arial" panose="020B0604020202020204" pitchFamily="34" charset="0"/>
                <a:buChar char="•"/>
              </a:pPr>
              <a:r>
                <a:rPr lang="en-US" sz="1210" dirty="0"/>
                <a:t>Labor Market Trends</a:t>
              </a:r>
            </a:p>
            <a:p>
              <a:pPr marL="123984" indent="-123984" algn="just">
                <a:spcBef>
                  <a:spcPts val="1320"/>
                </a:spcBef>
                <a:buFont typeface="Arial" panose="020B0604020202020204" pitchFamily="34" charset="0"/>
                <a:buChar char="•"/>
              </a:pPr>
              <a:r>
                <a:rPr lang="en-US" sz="1210" dirty="0"/>
                <a:t>Competitors</a:t>
              </a:r>
            </a:p>
            <a:p>
              <a:pPr marL="123984" indent="-123984" algn="just">
                <a:spcBef>
                  <a:spcPts val="1320"/>
                </a:spcBef>
                <a:buFont typeface="Arial" panose="020B0604020202020204" pitchFamily="34" charset="0"/>
                <a:buChar char="•"/>
              </a:pPr>
              <a:r>
                <a:rPr lang="en-US" sz="1210" dirty="0"/>
                <a:t>Public Policy Impact</a:t>
              </a:r>
            </a:p>
            <a:p>
              <a:pPr marL="123984" indent="-123984" algn="just">
                <a:spcBef>
                  <a:spcPts val="1320"/>
                </a:spcBef>
                <a:buFont typeface="Arial" panose="020B0604020202020204" pitchFamily="34" charset="0"/>
                <a:buChar char="•"/>
              </a:pPr>
              <a:r>
                <a:rPr lang="en-US" sz="1210" dirty="0"/>
                <a:t>Market Segment Assessments</a:t>
              </a:r>
            </a:p>
          </p:txBody>
        </p:sp>
      </p:grpSp>
      <p:grpSp>
        <p:nvGrpSpPr>
          <p:cNvPr id="24" name="Group 23">
            <a:extLst>
              <a:ext uri="{FF2B5EF4-FFF2-40B4-BE49-F238E27FC236}">
                <a16:creationId xmlns:a16="http://schemas.microsoft.com/office/drawing/2014/main" id="{A9F6B60A-A30C-F77B-0BE4-CCE1C85DDB0E}"/>
              </a:ext>
            </a:extLst>
          </p:cNvPr>
          <p:cNvGrpSpPr/>
          <p:nvPr/>
        </p:nvGrpSpPr>
        <p:grpSpPr>
          <a:xfrm>
            <a:off x="5834320" y="2145765"/>
            <a:ext cx="2174725" cy="2510375"/>
            <a:chOff x="6689270" y="1474753"/>
            <a:chExt cx="2174725" cy="2510375"/>
          </a:xfrm>
        </p:grpSpPr>
        <p:sp>
          <p:nvSpPr>
            <p:cNvPr id="25" name="Chevron 8">
              <a:extLst>
                <a:ext uri="{FF2B5EF4-FFF2-40B4-BE49-F238E27FC236}">
                  <a16:creationId xmlns:a16="http://schemas.microsoft.com/office/drawing/2014/main" id="{6BAAF9DF-1FC2-CF13-857F-E92DFB73C1E7}"/>
                </a:ext>
              </a:extLst>
            </p:cNvPr>
            <p:cNvSpPr/>
            <p:nvPr/>
          </p:nvSpPr>
          <p:spPr bwMode="gray">
            <a:xfrm>
              <a:off x="6689270" y="1973193"/>
              <a:ext cx="2112264" cy="674805"/>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dirty="0">
                <a:solidFill>
                  <a:schemeClr val="tx1"/>
                </a:solidFill>
              </a:endParaRPr>
            </a:p>
          </p:txBody>
        </p:sp>
        <p:sp>
          <p:nvSpPr>
            <p:cNvPr id="26" name="TextBox 25">
              <a:extLst>
                <a:ext uri="{FF2B5EF4-FFF2-40B4-BE49-F238E27FC236}">
                  <a16:creationId xmlns:a16="http://schemas.microsoft.com/office/drawing/2014/main" id="{7748DCEA-1C53-B9C7-C0CF-000D5ABAACC4}"/>
                </a:ext>
              </a:extLst>
            </p:cNvPr>
            <p:cNvSpPr txBox="1"/>
            <p:nvPr/>
          </p:nvSpPr>
          <p:spPr bwMode="gray">
            <a:xfrm>
              <a:off x="7653711" y="1474753"/>
              <a:ext cx="182742" cy="406265"/>
            </a:xfrm>
            <a:prstGeom prst="rect">
              <a:avLst/>
            </a:prstGeom>
            <a:noFill/>
          </p:spPr>
          <p:txBody>
            <a:bodyPr wrap="none" lIns="0" tIns="0" rIns="0" bIns="0" rtlCol="0">
              <a:spAutoFit/>
            </a:bodyPr>
            <a:lstStyle/>
            <a:p>
              <a:pPr>
                <a:spcBef>
                  <a:spcPts val="550"/>
                </a:spcBef>
              </a:pPr>
              <a:r>
                <a:rPr lang="en-US" sz="2640" dirty="0">
                  <a:latin typeface="+mj-lt"/>
                </a:rPr>
                <a:t>3</a:t>
              </a:r>
            </a:p>
          </p:txBody>
        </p:sp>
        <p:sp>
          <p:nvSpPr>
            <p:cNvPr id="27" name="TextBox 26">
              <a:extLst>
                <a:ext uri="{FF2B5EF4-FFF2-40B4-BE49-F238E27FC236}">
                  <a16:creationId xmlns:a16="http://schemas.microsoft.com/office/drawing/2014/main" id="{03F11094-8F5D-82AA-E9AF-A619BE2DDF3F}"/>
                </a:ext>
              </a:extLst>
            </p:cNvPr>
            <p:cNvSpPr txBox="1"/>
            <p:nvPr/>
          </p:nvSpPr>
          <p:spPr bwMode="gray">
            <a:xfrm>
              <a:off x="7146991" y="2221725"/>
              <a:ext cx="1196822" cy="177741"/>
            </a:xfrm>
            <a:prstGeom prst="rect">
              <a:avLst/>
            </a:prstGeom>
            <a:noFill/>
          </p:spPr>
          <p:txBody>
            <a:bodyPr wrap="square" lIns="0" tIns="0" rIns="0" bIns="0" rtlCol="0">
              <a:spAutoFit/>
            </a:bodyPr>
            <a:lstStyle/>
            <a:p>
              <a:pPr algn="ctr">
                <a:spcBef>
                  <a:spcPts val="550"/>
                </a:spcBef>
              </a:pPr>
              <a:r>
                <a:rPr lang="en-US" sz="1155" dirty="0"/>
                <a:t>Outcomes</a:t>
              </a:r>
            </a:p>
          </p:txBody>
        </p:sp>
        <p:sp>
          <p:nvSpPr>
            <p:cNvPr id="28" name="TextBox 27">
              <a:extLst>
                <a:ext uri="{FF2B5EF4-FFF2-40B4-BE49-F238E27FC236}">
                  <a16:creationId xmlns:a16="http://schemas.microsoft.com/office/drawing/2014/main" id="{D3336004-5A0B-C4F5-21F8-056FF538DF6E}"/>
                </a:ext>
              </a:extLst>
            </p:cNvPr>
            <p:cNvSpPr txBox="1"/>
            <p:nvPr/>
          </p:nvSpPr>
          <p:spPr bwMode="gray">
            <a:xfrm>
              <a:off x="6710140" y="2740172"/>
              <a:ext cx="2153855" cy="1244956"/>
            </a:xfrm>
            <a:prstGeom prst="rect">
              <a:avLst/>
            </a:prstGeom>
            <a:noFill/>
          </p:spPr>
          <p:txBody>
            <a:bodyPr wrap="square" lIns="0" tIns="0" rIns="0" bIns="0" rtlCol="0">
              <a:spAutoFit/>
            </a:bodyPr>
            <a:lstStyle/>
            <a:p>
              <a:pPr marL="123984" indent="-123984">
                <a:spcBef>
                  <a:spcPts val="1320"/>
                </a:spcBef>
                <a:buFont typeface="Arial" panose="020B0604020202020204" pitchFamily="34" charset="0"/>
                <a:buChar char="•"/>
              </a:pPr>
              <a:r>
                <a:rPr lang="en-US" sz="1210" dirty="0"/>
                <a:t>Market Prioritization</a:t>
              </a:r>
            </a:p>
            <a:p>
              <a:pPr marL="123984" indent="-123984">
                <a:spcBef>
                  <a:spcPts val="1320"/>
                </a:spcBef>
                <a:buFont typeface="Arial" panose="020B0604020202020204" pitchFamily="34" charset="0"/>
                <a:buChar char="•"/>
              </a:pPr>
              <a:r>
                <a:rPr lang="en-US" sz="1210" dirty="0"/>
                <a:t>Implementation Timeline</a:t>
              </a:r>
            </a:p>
            <a:p>
              <a:pPr marL="123984" indent="-123984">
                <a:spcBef>
                  <a:spcPts val="1320"/>
                </a:spcBef>
                <a:buFont typeface="Arial" panose="020B0604020202020204" pitchFamily="34" charset="0"/>
                <a:buChar char="•"/>
              </a:pPr>
              <a:r>
                <a:rPr lang="en-US" sz="1210" dirty="0"/>
                <a:t>Performance Scorecard</a:t>
              </a:r>
            </a:p>
            <a:p>
              <a:pPr marL="123984" indent="-123984">
                <a:spcBef>
                  <a:spcPts val="1320"/>
                </a:spcBef>
                <a:buFont typeface="Arial" panose="020B0604020202020204" pitchFamily="34" charset="0"/>
                <a:buChar char="•"/>
              </a:pPr>
              <a:r>
                <a:rPr lang="en-US" sz="1210" dirty="0"/>
                <a:t>Supplementary Resources</a:t>
              </a:r>
            </a:p>
          </p:txBody>
        </p:sp>
      </p:grpSp>
    </p:spTree>
    <p:extLst>
      <p:ext uri="{BB962C8B-B14F-4D97-AF65-F5344CB8AC3E}">
        <p14:creationId xmlns:p14="http://schemas.microsoft.com/office/powerpoint/2010/main" val="3431543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D1282-7989-4949-6C48-BE522F8D8C0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A2BCEAA-77E5-2D56-534B-FB75136D38CF}"/>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8" name="Title 5">
            <a:extLst>
              <a:ext uri="{FF2B5EF4-FFF2-40B4-BE49-F238E27FC236}">
                <a16:creationId xmlns:a16="http://schemas.microsoft.com/office/drawing/2014/main" id="{2B259200-5700-EC30-93FE-BA65F8100202}"/>
              </a:ext>
            </a:extLst>
          </p:cNvPr>
          <p:cNvSpPr>
            <a:spLocks noGrp="1"/>
          </p:cNvSpPr>
          <p:nvPr>
            <p:ph type="title"/>
          </p:nvPr>
        </p:nvSpPr>
        <p:spPr>
          <a:xfrm>
            <a:off x="769860" y="1238919"/>
            <a:ext cx="3098052" cy="276999"/>
          </a:xfrm>
        </p:spPr>
        <p:txBody>
          <a:bodyPr/>
          <a:lstStyle/>
          <a:p>
            <a:r>
              <a:rPr lang="en-US" sz="1600" dirty="0">
                <a:solidFill>
                  <a:srgbClr val="0070C0"/>
                </a:solidFill>
              </a:rPr>
              <a:t>Market Prioritization</a:t>
            </a:r>
          </a:p>
        </p:txBody>
      </p:sp>
      <p:graphicFrame>
        <p:nvGraphicFramePr>
          <p:cNvPr id="18" name="Table 17">
            <a:extLst>
              <a:ext uri="{FF2B5EF4-FFF2-40B4-BE49-F238E27FC236}">
                <a16:creationId xmlns:a16="http://schemas.microsoft.com/office/drawing/2014/main" id="{4D5C8FF6-6B22-4E9C-505D-3DD173859DA1}"/>
              </a:ext>
            </a:extLst>
          </p:cNvPr>
          <p:cNvGraphicFramePr>
            <a:graphicFrameLocks noGrp="1"/>
          </p:cNvGraphicFramePr>
          <p:nvPr>
            <p:extLst>
              <p:ext uri="{D42A27DB-BD31-4B8C-83A1-F6EECF244321}">
                <p14:modId xmlns:p14="http://schemas.microsoft.com/office/powerpoint/2010/main" val="3882709708"/>
              </p:ext>
            </p:extLst>
          </p:nvPr>
        </p:nvGraphicFramePr>
        <p:xfrm>
          <a:off x="769860" y="1648182"/>
          <a:ext cx="10377964" cy="4751100"/>
        </p:xfrm>
        <a:graphic>
          <a:graphicData uri="http://schemas.openxmlformats.org/drawingml/2006/table">
            <a:tbl>
              <a:tblPr firstRow="1" bandRow="1">
                <a:tableStyleId>{7DF18680-E054-41AD-8BC1-D1AEF772440D}</a:tableStyleId>
              </a:tblPr>
              <a:tblGrid>
                <a:gridCol w="2848879">
                  <a:extLst>
                    <a:ext uri="{9D8B030D-6E8A-4147-A177-3AD203B41FA5}">
                      <a16:colId xmlns:a16="http://schemas.microsoft.com/office/drawing/2014/main" val="20000"/>
                    </a:ext>
                  </a:extLst>
                </a:gridCol>
                <a:gridCol w="1466670">
                  <a:extLst>
                    <a:ext uri="{9D8B030D-6E8A-4147-A177-3AD203B41FA5}">
                      <a16:colId xmlns:a16="http://schemas.microsoft.com/office/drawing/2014/main" val="20002"/>
                    </a:ext>
                  </a:extLst>
                </a:gridCol>
                <a:gridCol w="6062415">
                  <a:extLst>
                    <a:ext uri="{9D8B030D-6E8A-4147-A177-3AD203B41FA5}">
                      <a16:colId xmlns:a16="http://schemas.microsoft.com/office/drawing/2014/main" val="3905578253"/>
                    </a:ext>
                  </a:extLst>
                </a:gridCol>
              </a:tblGrid>
              <a:tr h="534192">
                <a:tc>
                  <a:txBody>
                    <a:bodyPr/>
                    <a:lstStyle/>
                    <a:p>
                      <a:pPr algn="ctr"/>
                      <a:r>
                        <a:rPr lang="en-US" sz="1300" dirty="0"/>
                        <a:t>Top Markets to Prioritize</a:t>
                      </a:r>
                    </a:p>
                  </a:txBody>
                  <a:tcPr anchor="ctr">
                    <a:solidFill>
                      <a:schemeClr val="accent6">
                        <a:lumMod val="75000"/>
                      </a:schemeClr>
                    </a:solidFill>
                  </a:tcPr>
                </a:tc>
                <a:tc>
                  <a:txBody>
                    <a:bodyPr/>
                    <a:lstStyle/>
                    <a:p>
                      <a:pPr algn="ctr"/>
                      <a:r>
                        <a:rPr lang="en-US" sz="1300" dirty="0"/>
                        <a:t>Inputs or Levers</a:t>
                      </a:r>
                    </a:p>
                  </a:txBody>
                  <a:tcPr anchor="ctr">
                    <a:solidFill>
                      <a:schemeClr val="accent6">
                        <a:lumMod val="75000"/>
                      </a:schemeClr>
                    </a:solidFill>
                  </a:tcPr>
                </a:tc>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300" dirty="0"/>
                        <a:t>Strategies to Reach Markets</a:t>
                      </a:r>
                    </a:p>
                  </a:txBody>
                  <a:tcPr anchor="ctr">
                    <a:solidFill>
                      <a:schemeClr val="accent6">
                        <a:lumMod val="75000"/>
                      </a:schemeClr>
                    </a:solidFill>
                  </a:tcPr>
                </a:tc>
                <a:extLst>
                  <a:ext uri="{0D108BD9-81ED-4DB2-BD59-A6C34878D82A}">
                    <a16:rowId xmlns:a16="http://schemas.microsoft.com/office/drawing/2014/main" val="10000"/>
                  </a:ext>
                </a:extLst>
              </a:tr>
              <a:tr h="515106">
                <a:tc rowSpan="3">
                  <a:txBody>
                    <a:bodyPr/>
                    <a:lstStyle/>
                    <a:p>
                      <a:pPr algn="ctr"/>
                      <a:r>
                        <a:rPr lang="en-US" sz="1050" i="1" dirty="0"/>
                        <a:t>Tribal Community, Adult Learners (Ages 25-45)</a:t>
                      </a:r>
                      <a:br>
                        <a:rPr lang="en-US" sz="1050" i="1" dirty="0"/>
                      </a:br>
                      <a:r>
                        <a:rPr lang="en-US" sz="1050" i="1" dirty="0"/>
                        <a:t>Displaced trades workers</a:t>
                      </a:r>
                    </a:p>
                  </a:txBody>
                  <a:tcPr anchor="ctr"/>
                </a:tc>
                <a:tc>
                  <a:txBody>
                    <a:bodyPr/>
                    <a:lstStyle/>
                    <a:p>
                      <a:pPr algn="ctr"/>
                      <a:r>
                        <a:rPr lang="en-US" sz="1000" i="1" dirty="0"/>
                        <a:t>(Programs)</a:t>
                      </a:r>
                    </a:p>
                  </a:txBody>
                  <a:tcPr/>
                </a:tc>
                <a:tc>
                  <a:txBody>
                    <a:bodyPr/>
                    <a:lstStyle/>
                    <a:p>
                      <a:pPr fontAlgn="t">
                        <a:lnSpc>
                          <a:spcPts val="1500"/>
                        </a:lnSpc>
                        <a:buNone/>
                      </a:pPr>
                      <a:r>
                        <a:rPr lang="en-US" sz="1050" b="0" i="0" dirty="0">
                          <a:effectLst/>
                          <a:latin typeface="Segoe UI" panose="020B0502040204020203" pitchFamily="34" charset="0"/>
                        </a:rPr>
                        <a:t>Expand and refine workforce‑aligned certificates and associate degrees in healthcare, early childhood education, Indigenous leadership, construction/trades, and information technology that align with Greater Minnesota job demand.</a:t>
                      </a:r>
                    </a:p>
                  </a:txBody>
                  <a:tcPr/>
                </a:tc>
                <a:extLst>
                  <a:ext uri="{0D108BD9-81ED-4DB2-BD59-A6C34878D82A}">
                    <a16:rowId xmlns:a16="http://schemas.microsoft.com/office/drawing/2014/main" val="10001"/>
                  </a:ext>
                </a:extLst>
              </a:tr>
              <a:tr h="521208">
                <a:tc vMerge="1">
                  <a:txBody>
                    <a:bodyPr/>
                    <a:lstStyle/>
                    <a:p>
                      <a:endParaRPr lang="en-US" dirty="0"/>
                    </a:p>
                  </a:txBody>
                  <a:tcPr/>
                </a:tc>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00" i="1" dirty="0"/>
                        <a:t>(Cost)</a:t>
                      </a:r>
                    </a:p>
                  </a:txBody>
                  <a:tcPr/>
                </a:tc>
                <a:tc>
                  <a:txBody>
                    <a:bodyPr/>
                    <a:lstStyle/>
                    <a:p>
                      <a:pPr fontAlgn="t">
                        <a:lnSpc>
                          <a:spcPts val="1500"/>
                        </a:lnSpc>
                        <a:buNone/>
                      </a:pPr>
                      <a:r>
                        <a:rPr lang="en-US" sz="1050" b="0" i="0" dirty="0">
                          <a:effectLst/>
                          <a:latin typeface="Segoe UI" panose="020B0502040204020203" pitchFamily="34" charset="0"/>
                        </a:rPr>
                        <a:t>Maintain low tuition and promote Pell, MN State Grant, and employer‑sponsored training to reduce cost barriers for working adults.</a:t>
                      </a:r>
                    </a:p>
                  </a:txBody>
                  <a:tcPr/>
                </a:tc>
                <a:extLst>
                  <a:ext uri="{0D108BD9-81ED-4DB2-BD59-A6C34878D82A}">
                    <a16:rowId xmlns:a16="http://schemas.microsoft.com/office/drawing/2014/main" val="10002"/>
                  </a:ext>
                </a:extLst>
              </a:tr>
              <a:tr h="402336">
                <a:tc vMerge="1">
                  <a:txBody>
                    <a:bodyPr/>
                    <a:lstStyle/>
                    <a:p>
                      <a:endParaRPr lang="en-US"/>
                    </a:p>
                  </a:txBody>
                  <a:tcPr/>
                </a:tc>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00" i="1" dirty="0"/>
                        <a:t>(Marketing)</a:t>
                      </a:r>
                    </a:p>
                  </a:txBody>
                  <a:tcPr/>
                </a:tc>
                <a:tc>
                  <a:txBody>
                    <a:bodyPr/>
                    <a:lstStyle/>
                    <a:p>
                      <a:pPr fontAlgn="t">
                        <a:lnSpc>
                          <a:spcPts val="1500"/>
                        </a:lnSpc>
                        <a:buNone/>
                      </a:pPr>
                      <a:r>
                        <a:rPr lang="en-US" sz="1050" b="0" i="0" dirty="0">
                          <a:effectLst/>
                          <a:latin typeface="Segoe UI" panose="020B0502040204020203" pitchFamily="34" charset="0"/>
                        </a:rPr>
                        <a:t>Use community‑based outreach, employer partnerships, and tribal programs to reach adults already working or seeking career advancement in the region.</a:t>
                      </a:r>
                    </a:p>
                  </a:txBody>
                  <a:tcPr/>
                </a:tc>
                <a:extLst>
                  <a:ext uri="{0D108BD9-81ED-4DB2-BD59-A6C34878D82A}">
                    <a16:rowId xmlns:a16="http://schemas.microsoft.com/office/drawing/2014/main" val="3000638954"/>
                  </a:ext>
                </a:extLst>
              </a:tr>
              <a:tr h="577590">
                <a:tc rowSpan="3">
                  <a:txBody>
                    <a:bodyPr/>
                    <a:lstStyle/>
                    <a:p>
                      <a:pPr algn="ctr"/>
                      <a:r>
                        <a:rPr lang="en-US" sz="1050" i="1" dirty="0"/>
                        <a:t>Recent Highschool Graduates</a:t>
                      </a:r>
                      <a:br>
                        <a:rPr lang="en-US" sz="1050" i="1" dirty="0"/>
                      </a:br>
                      <a:r>
                        <a:rPr lang="en-US" sz="1050" i="1" dirty="0"/>
                        <a:t>Dual Enrollment/PSEO Students</a:t>
                      </a:r>
                    </a:p>
                  </a:txBody>
                  <a:tcPr anchor="ctr"/>
                </a:tc>
                <a:tc>
                  <a:txBody>
                    <a:bodyPr/>
                    <a:lstStyle/>
                    <a:p>
                      <a:pPr algn="ctr"/>
                      <a:r>
                        <a:rPr lang="en-US" sz="1000" i="1" dirty="0"/>
                        <a:t>(Programs)</a:t>
                      </a:r>
                    </a:p>
                  </a:txBody>
                  <a:tcPr/>
                </a:tc>
                <a:tc>
                  <a:txBody>
                    <a:bodyPr/>
                    <a:lstStyle/>
                    <a:p>
                      <a:pPr fontAlgn="t">
                        <a:lnSpc>
                          <a:spcPts val="1500"/>
                        </a:lnSpc>
                        <a:buNone/>
                      </a:pPr>
                      <a:r>
                        <a:rPr lang="en-US" sz="1050" b="0" i="0" dirty="0">
                          <a:effectLst/>
                          <a:latin typeface="Segoe UI" panose="020B0502040204020203" pitchFamily="34" charset="0"/>
                        </a:rPr>
                        <a:t>Strengthen first‑year experience, guided pathways, and transfer‑ready associate degrees to support students transitioning directly from high school.  </a:t>
                      </a:r>
                    </a:p>
                    <a:p>
                      <a:pPr fontAlgn="t">
                        <a:lnSpc>
                          <a:spcPts val="1500"/>
                        </a:lnSpc>
                        <a:buNone/>
                      </a:pPr>
                      <a:r>
                        <a:rPr lang="en-US" sz="1050" b="0" i="0" dirty="0">
                          <a:effectLst/>
                          <a:latin typeface="Segoe UI" panose="020B0502040204020203" pitchFamily="34" charset="0"/>
                        </a:rPr>
                        <a:t>PSEO:  Expand PSEO-eligible general education and culturally grounded courses that transfer into LLTC degree programs. </a:t>
                      </a:r>
                    </a:p>
                  </a:txBody>
                  <a:tcPr/>
                </a:tc>
                <a:extLst>
                  <a:ext uri="{0D108BD9-81ED-4DB2-BD59-A6C34878D82A}">
                    <a16:rowId xmlns:a16="http://schemas.microsoft.com/office/drawing/2014/main" val="10004"/>
                  </a:ext>
                </a:extLst>
              </a:tr>
              <a:tr h="493776">
                <a:tc vMerge="1">
                  <a:txBody>
                    <a:bodyPr/>
                    <a:lstStyle/>
                    <a:p>
                      <a:endParaRPr lang="en-US" dirty="0"/>
                    </a:p>
                  </a:txBody>
                  <a:tcPr/>
                </a:tc>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00" i="1" dirty="0"/>
                        <a:t>(Cost)</a:t>
                      </a:r>
                    </a:p>
                  </a:txBody>
                  <a:tcPr/>
                </a:tc>
                <a:tc>
                  <a:txBody>
                    <a:bodyPr/>
                    <a:lstStyle/>
                    <a:p>
                      <a:pPr fontAlgn="t">
                        <a:lnSpc>
                          <a:spcPts val="1500"/>
                        </a:lnSpc>
                        <a:buNone/>
                      </a:pPr>
                      <a:r>
                        <a:rPr lang="en-US" sz="1050" b="0" i="0" dirty="0">
                          <a:effectLst/>
                          <a:latin typeface="Segoe UI" panose="020B0502040204020203" pitchFamily="34" charset="0"/>
                        </a:rPr>
                        <a:t>Position LLTC as the most affordable postsecondary option in the region with minimal student debt compared to four‑year institutions.</a:t>
                      </a:r>
                    </a:p>
                    <a:p>
                      <a:pPr fontAlgn="t">
                        <a:lnSpc>
                          <a:spcPts val="1500"/>
                        </a:lnSpc>
                        <a:buNone/>
                      </a:pPr>
                      <a:r>
                        <a:rPr lang="en-US" sz="1050" b="0" i="0" dirty="0">
                          <a:effectLst/>
                          <a:latin typeface="Segoe UI" panose="020B0502040204020203" pitchFamily="34" charset="0"/>
                        </a:rPr>
                        <a:t>Leverage Minnesota’s state-funded PSEO tuition and textbooks to eliminate cost for families and position LLTC as a no-cost entry point to college credit. (Summer Bridge Programs)</a:t>
                      </a:r>
                    </a:p>
                  </a:txBody>
                  <a:tcPr/>
                </a:tc>
                <a:extLst>
                  <a:ext uri="{0D108BD9-81ED-4DB2-BD59-A6C34878D82A}">
                    <a16:rowId xmlns:a16="http://schemas.microsoft.com/office/drawing/2014/main" val="10005"/>
                  </a:ext>
                </a:extLst>
              </a:tr>
              <a:tr h="521208">
                <a:tc vMerge="1">
                  <a:txBody>
                    <a:bodyPr/>
                    <a:lstStyle/>
                    <a:p>
                      <a:endParaRPr lang="en-US"/>
                    </a:p>
                  </a:txBody>
                  <a:tcPr/>
                </a:tc>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000" i="1" dirty="0"/>
                        <a:t>(Marketing)</a:t>
                      </a:r>
                    </a:p>
                  </a:txBody>
                  <a:tcPr/>
                </a:tc>
                <a:tc>
                  <a:txBody>
                    <a:bodyPr/>
                    <a:lstStyle/>
                    <a:p>
                      <a:pPr fontAlgn="t">
                        <a:lnSpc>
                          <a:spcPts val="1500"/>
                        </a:lnSpc>
                        <a:buNone/>
                      </a:pPr>
                      <a:r>
                        <a:rPr lang="en-US" sz="1000" b="0" i="0" dirty="0">
                          <a:effectLst/>
                          <a:latin typeface="Segoe UI" panose="020B0502040204020203" pitchFamily="34" charset="0"/>
                        </a:rPr>
                        <a:t>Deepen partnerships with Bemidji Area Schools, Cass Lake–Bena, and nearby districts through on‑site visits, college‑in‑the‑high‑school awareness, and family engagement. </a:t>
                      </a:r>
                    </a:p>
                    <a:p>
                      <a:pPr fontAlgn="t">
                        <a:lnSpc>
                          <a:spcPts val="1500"/>
                        </a:lnSpc>
                        <a:buNone/>
                      </a:pPr>
                      <a:r>
                        <a:rPr lang="en-US" sz="1000" b="0" i="0" dirty="0">
                          <a:effectLst/>
                          <a:latin typeface="Segoe UI" panose="020B0502040204020203" pitchFamily="34" charset="0"/>
                        </a:rPr>
                        <a:t>Coordinate directly with high school counselors and administrators to increase awareness of LLTC’s PSEO options as local and supportive alternatives to larger institutions. </a:t>
                      </a:r>
                    </a:p>
                  </a:txBody>
                  <a:tcPr/>
                </a:tc>
                <a:extLst>
                  <a:ext uri="{0D108BD9-81ED-4DB2-BD59-A6C34878D82A}">
                    <a16:rowId xmlns:a16="http://schemas.microsoft.com/office/drawing/2014/main" val="4110151342"/>
                  </a:ext>
                </a:extLst>
              </a:tr>
            </a:tbl>
          </a:graphicData>
        </a:graphic>
      </p:graphicFrame>
    </p:spTree>
    <p:extLst>
      <p:ext uri="{BB962C8B-B14F-4D97-AF65-F5344CB8AC3E}">
        <p14:creationId xmlns:p14="http://schemas.microsoft.com/office/powerpoint/2010/main" val="237970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35486-04D3-67B3-E890-B7C71FE2AD3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B6D0698-82A0-E443-2A22-829A60F3712A}"/>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2" name="Title 5">
            <a:extLst>
              <a:ext uri="{FF2B5EF4-FFF2-40B4-BE49-F238E27FC236}">
                <a16:creationId xmlns:a16="http://schemas.microsoft.com/office/drawing/2014/main" id="{8B7F46AA-AFD8-3930-4101-32CADCBC5B45}"/>
              </a:ext>
            </a:extLst>
          </p:cNvPr>
          <p:cNvSpPr>
            <a:spLocks noGrp="1"/>
          </p:cNvSpPr>
          <p:nvPr>
            <p:ph type="title"/>
          </p:nvPr>
        </p:nvSpPr>
        <p:spPr>
          <a:xfrm>
            <a:off x="769860" y="1220631"/>
            <a:ext cx="3280932" cy="276999"/>
          </a:xfrm>
        </p:spPr>
        <p:txBody>
          <a:bodyPr/>
          <a:lstStyle/>
          <a:p>
            <a:r>
              <a:rPr lang="en-US" sz="1600" dirty="0">
                <a:solidFill>
                  <a:srgbClr val="0070C0"/>
                </a:solidFill>
              </a:rPr>
              <a:t>Implementation Timeline</a:t>
            </a:r>
          </a:p>
        </p:txBody>
      </p:sp>
      <p:graphicFrame>
        <p:nvGraphicFramePr>
          <p:cNvPr id="3" name="Table 2">
            <a:extLst>
              <a:ext uri="{FF2B5EF4-FFF2-40B4-BE49-F238E27FC236}">
                <a16:creationId xmlns:a16="http://schemas.microsoft.com/office/drawing/2014/main" id="{70CCFBC8-58E5-CF9D-1559-FA1C84C239DB}"/>
              </a:ext>
            </a:extLst>
          </p:cNvPr>
          <p:cNvGraphicFramePr>
            <a:graphicFrameLocks noGrp="1"/>
          </p:cNvGraphicFramePr>
          <p:nvPr>
            <p:extLst>
              <p:ext uri="{D42A27DB-BD31-4B8C-83A1-F6EECF244321}">
                <p14:modId xmlns:p14="http://schemas.microsoft.com/office/powerpoint/2010/main" val="3211832787"/>
              </p:ext>
            </p:extLst>
          </p:nvPr>
        </p:nvGraphicFramePr>
        <p:xfrm>
          <a:off x="769860" y="1627908"/>
          <a:ext cx="10377964" cy="4917688"/>
        </p:xfrm>
        <a:graphic>
          <a:graphicData uri="http://schemas.openxmlformats.org/drawingml/2006/table">
            <a:tbl>
              <a:tblPr firstRow="1" bandRow="1">
                <a:tableStyleId>{7DF18680-E054-41AD-8BC1-D1AEF772440D}</a:tableStyleId>
              </a:tblPr>
              <a:tblGrid>
                <a:gridCol w="2538773">
                  <a:extLst>
                    <a:ext uri="{9D8B030D-6E8A-4147-A177-3AD203B41FA5}">
                      <a16:colId xmlns:a16="http://schemas.microsoft.com/office/drawing/2014/main" val="20000"/>
                    </a:ext>
                  </a:extLst>
                </a:gridCol>
                <a:gridCol w="1641447">
                  <a:extLst>
                    <a:ext uri="{9D8B030D-6E8A-4147-A177-3AD203B41FA5}">
                      <a16:colId xmlns:a16="http://schemas.microsoft.com/office/drawing/2014/main" val="2723080523"/>
                    </a:ext>
                  </a:extLst>
                </a:gridCol>
                <a:gridCol w="1597676">
                  <a:extLst>
                    <a:ext uri="{9D8B030D-6E8A-4147-A177-3AD203B41FA5}">
                      <a16:colId xmlns:a16="http://schemas.microsoft.com/office/drawing/2014/main" val="1482421418"/>
                    </a:ext>
                  </a:extLst>
                </a:gridCol>
                <a:gridCol w="1542960">
                  <a:extLst>
                    <a:ext uri="{9D8B030D-6E8A-4147-A177-3AD203B41FA5}">
                      <a16:colId xmlns:a16="http://schemas.microsoft.com/office/drawing/2014/main" val="1590938985"/>
                    </a:ext>
                  </a:extLst>
                </a:gridCol>
                <a:gridCol w="1553904">
                  <a:extLst>
                    <a:ext uri="{9D8B030D-6E8A-4147-A177-3AD203B41FA5}">
                      <a16:colId xmlns:a16="http://schemas.microsoft.com/office/drawing/2014/main" val="1770202859"/>
                    </a:ext>
                  </a:extLst>
                </a:gridCol>
                <a:gridCol w="1503204">
                  <a:extLst>
                    <a:ext uri="{9D8B030D-6E8A-4147-A177-3AD203B41FA5}">
                      <a16:colId xmlns:a16="http://schemas.microsoft.com/office/drawing/2014/main" val="4172616852"/>
                    </a:ext>
                  </a:extLst>
                </a:gridCol>
              </a:tblGrid>
              <a:tr h="451597">
                <a:tc>
                  <a:txBody>
                    <a:bodyPr/>
                    <a:lstStyle/>
                    <a:p>
                      <a:pPr algn="ctr"/>
                      <a:endParaRPr lang="en-US" sz="1100" dirty="0"/>
                    </a:p>
                  </a:txBody>
                  <a:tcPr marL="100584" marR="100584" marT="50292" marB="50292" anchor="ctr"/>
                </a:tc>
                <a:tc>
                  <a:txBody>
                    <a:bodyPr/>
                    <a:lstStyle/>
                    <a:p>
                      <a:pPr algn="ctr"/>
                      <a:r>
                        <a:rPr lang="en-US" sz="1100" dirty="0"/>
                        <a:t>Summer 2026</a:t>
                      </a:r>
                      <a:endParaRPr lang="en-US" dirty="0"/>
                    </a:p>
                  </a:txBody>
                  <a:tcPr marL="100584" marR="100584" marT="50292" marB="50292" anchor="ctr">
                    <a:lnB w="12700" cap="flat" cmpd="sng" algn="ctr">
                      <a:solidFill>
                        <a:schemeClr val="accent2"/>
                      </a:solidFill>
                      <a:prstDash val="solid"/>
                      <a:round/>
                      <a:headEnd type="none" w="med" len="med"/>
                      <a:tailEnd type="none" w="med" len="med"/>
                    </a:lnB>
                  </a:tcPr>
                </a:tc>
                <a:tc>
                  <a:txBody>
                    <a:bodyPr/>
                    <a:lstStyle/>
                    <a:p>
                      <a:pPr algn="ctr"/>
                      <a:r>
                        <a:rPr lang="en-US" sz="1100" dirty="0"/>
                        <a:t>Fall 2026</a:t>
                      </a:r>
                    </a:p>
                  </a:txBody>
                  <a:tcPr marL="100584" marR="100584" marT="50292" marB="50292" anchor="ctr">
                    <a:lnB w="12700" cap="flat" cmpd="sng" algn="ctr">
                      <a:solidFill>
                        <a:schemeClr val="accent2"/>
                      </a:solidFill>
                      <a:prstDash val="solid"/>
                      <a:round/>
                      <a:headEnd type="none" w="med" len="med"/>
                      <a:tailEnd type="none" w="med" len="med"/>
                    </a:lnB>
                  </a:tcPr>
                </a:tc>
                <a:tc>
                  <a:txBody>
                    <a:bodyPr/>
                    <a:lstStyle/>
                    <a:p>
                      <a:pPr algn="ctr"/>
                      <a:r>
                        <a:rPr lang="en-US" sz="1100" dirty="0"/>
                        <a:t>Spring 2027</a:t>
                      </a:r>
                    </a:p>
                  </a:txBody>
                  <a:tcPr marL="100584" marR="100584" marT="50292" marB="50292" anchor="ctr">
                    <a:lnB w="12700" cap="flat" cmpd="sng" algn="ctr">
                      <a:solidFill>
                        <a:schemeClr val="accent2"/>
                      </a:solidFill>
                      <a:prstDash val="solid"/>
                      <a:round/>
                      <a:headEnd type="none" w="med" len="med"/>
                      <a:tailEnd type="none" w="med" len="med"/>
                    </a:lnB>
                  </a:tcPr>
                </a:tc>
                <a:tc>
                  <a:txBody>
                    <a:bodyPr/>
                    <a:lstStyle/>
                    <a:p>
                      <a:pPr algn="ctr"/>
                      <a:r>
                        <a:rPr lang="en-US" sz="1100" dirty="0"/>
                        <a:t>Summer 2027</a:t>
                      </a:r>
                    </a:p>
                  </a:txBody>
                  <a:tcPr marL="100584" marR="100584" marT="50292" marB="50292" anchor="ctr">
                    <a:lnB w="12700" cap="flat" cmpd="sng" algn="ctr">
                      <a:solidFill>
                        <a:schemeClr val="accent2"/>
                      </a:solidFill>
                      <a:prstDash val="solid"/>
                      <a:round/>
                      <a:headEnd type="none" w="med" len="med"/>
                      <a:tailEnd type="none" w="med" len="med"/>
                    </a:lnB>
                  </a:tcPr>
                </a:tc>
                <a:tc>
                  <a:txBody>
                    <a:bodyPr/>
                    <a:lstStyle/>
                    <a:p>
                      <a:pPr algn="ctr"/>
                      <a:r>
                        <a:rPr lang="en-US" sz="1100" dirty="0"/>
                        <a:t>Fall 2027</a:t>
                      </a:r>
                    </a:p>
                  </a:txBody>
                  <a:tcPr marL="100584" marR="100584" marT="50292" marB="50292" anchor="ctr">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0000"/>
                  </a:ext>
                </a:extLst>
              </a:tr>
              <a:tr h="201074">
                <a:tc gridSpan="6">
                  <a:txBody>
                    <a:bodyPr/>
                    <a:lstStyle/>
                    <a:p>
                      <a:pPr algn="l"/>
                      <a:r>
                        <a:rPr lang="en-US" sz="1100" b="1" dirty="0">
                          <a:latin typeface="Times New Roman" panose="02020603050405020304" pitchFamily="18" charset="0"/>
                          <a:cs typeface="Times New Roman" panose="02020603050405020304" pitchFamily="18" charset="0"/>
                        </a:rPr>
                        <a:t>Goal 1:  Increase Enrollment Awareness and Yield</a:t>
                      </a:r>
                    </a:p>
                  </a:txBody>
                  <a:tcPr marL="100584" marR="100584" marT="50292" marB="50292" anchor="ct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pPr algn="l"/>
                      <a:endParaRPr lang="en-US" sz="1100" b="1" dirty="0"/>
                    </a:p>
                  </a:txBody>
                  <a:tcPr marL="100584" marR="100584" marT="50292" marB="50292" anchor="ctr">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0001"/>
                  </a:ext>
                </a:extLst>
              </a:tr>
              <a:tr h="294887">
                <a:tc>
                  <a:txBody>
                    <a:bodyPr/>
                    <a:lstStyle/>
                    <a:p>
                      <a:pPr algn="l"/>
                      <a:r>
                        <a:rPr lang="en-US" sz="1000" b="0" dirty="0">
                          <a:latin typeface="Times New Roman" panose="02020603050405020304" pitchFamily="18" charset="0"/>
                          <a:cs typeface="Times New Roman" panose="02020603050405020304" pitchFamily="18" charset="0"/>
                        </a:rPr>
                        <a:t>Strategy 1: High school outreach</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Update Outreach Plan</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Visit Partner Schools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Host Campus Visit Days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Expand Feeder Schools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Review Yield Data</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71481589"/>
                  </a:ext>
                </a:extLst>
              </a:tr>
              <a:tr h="384048">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0" dirty="0">
                          <a:latin typeface="Times New Roman" panose="02020603050405020304" pitchFamily="18" charset="0"/>
                          <a:cs typeface="Times New Roman" panose="02020603050405020304" pitchFamily="18" charset="0"/>
                        </a:rPr>
                        <a:t>Strategy 2: Digital Marketing  (Geo Fencing)</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Refresh Messaging</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Launch Targeted Ads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Promote Key Programs and Faculty</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Optimize Website Content</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Assess Campaign ROI </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01752">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0" dirty="0">
                          <a:latin typeface="Times New Roman" panose="02020603050405020304" pitchFamily="18" charset="0"/>
                          <a:cs typeface="Times New Roman" panose="02020603050405020304" pitchFamily="18" charset="0"/>
                        </a:rPr>
                        <a:t>Strategy 3: Community Presence</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Identify Events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Attend Job Fairs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Host Community Events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Strengthen Partnerships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Evaluate Engagement</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307449">
                <a:tc gridSpan="6">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1" dirty="0">
                          <a:latin typeface="Times New Roman" panose="02020603050405020304" pitchFamily="18" charset="0"/>
                          <a:cs typeface="Times New Roman" panose="02020603050405020304" pitchFamily="18" charset="0"/>
                        </a:rPr>
                        <a:t>Goal 2:  Improve Student Onboarding and Retention</a:t>
                      </a:r>
                    </a:p>
                  </a:txBody>
                  <a:tcPr marL="100584" marR="100584" marT="50292" marB="50292" anchor="ct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endParaRPr lang="en-US" sz="1100" b="1" dirty="0"/>
                    </a:p>
                  </a:txBody>
                  <a:tcPr marL="100584" marR="100584" marT="50292" marB="50292" anchor="ctr">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0004"/>
                  </a:ext>
                </a:extLst>
              </a:tr>
              <a:tr h="350919">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0" dirty="0">
                          <a:latin typeface="Times New Roman" panose="02020603050405020304" pitchFamily="18" charset="0"/>
                          <a:cs typeface="Times New Roman" panose="02020603050405020304" pitchFamily="18" charset="0"/>
                        </a:rPr>
                        <a:t>Strategy 1: First Year Experience</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Review FYE data</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Adjust Orientation</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Implement Changes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Monitor Persistence</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Refine Supports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19749019"/>
                  </a:ext>
                </a:extLst>
              </a:tr>
              <a:tr h="393192">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0" dirty="0">
                          <a:latin typeface="Times New Roman" panose="02020603050405020304" pitchFamily="18" charset="0"/>
                          <a:cs typeface="Times New Roman" panose="02020603050405020304" pitchFamily="18" charset="0"/>
                        </a:rPr>
                        <a:t>Strategy 2: Proactive Advising</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Identify at-risk students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Early Outreach</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Progress Check-Ins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Targeted Interventions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Evaluate Outcomes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374904">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0" dirty="0">
                          <a:latin typeface="Times New Roman" panose="02020603050405020304" pitchFamily="18" charset="0"/>
                          <a:cs typeface="Times New Roman" panose="02020603050405020304" pitchFamily="18" charset="0"/>
                        </a:rPr>
                        <a:t>Strategy 3: Student Support Services</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Assess Service Gaps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Expand Referrals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Staff Training</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Integrate Services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Satisfaction Review</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307449">
                <a:tc gridSpan="6">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1" dirty="0">
                          <a:latin typeface="Times New Roman" panose="02020603050405020304" pitchFamily="18" charset="0"/>
                          <a:cs typeface="Times New Roman" panose="02020603050405020304" pitchFamily="18" charset="0"/>
                        </a:rPr>
                        <a:t>Goal 3:  Strengthen Pathways (PSEO and Transitions)</a:t>
                      </a:r>
                    </a:p>
                  </a:txBody>
                  <a:tcPr marL="100584" marR="100584" marT="50292" marB="50292" anchor="ct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endParaRPr lang="en-US" sz="1100" b="1" dirty="0"/>
                    </a:p>
                  </a:txBody>
                  <a:tcPr marL="100584" marR="100584" marT="50292" marB="50292" anchor="ctr">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0007"/>
                  </a:ext>
                </a:extLst>
              </a:tr>
              <a:tr h="474141">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0" dirty="0">
                          <a:latin typeface="Times New Roman" panose="02020603050405020304" pitchFamily="18" charset="0"/>
                          <a:cs typeface="Times New Roman" panose="02020603050405020304" pitchFamily="18" charset="0"/>
                        </a:rPr>
                        <a:t>Strategy 1: PSEO Pipeline</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Meet with Counselors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Promote PSEO Courses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Support PSEO Advising</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Convert to Matriculation</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Track Conversations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00582670"/>
                  </a:ext>
                </a:extLst>
              </a:tr>
              <a:tr h="498651">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0" dirty="0">
                          <a:latin typeface="Times New Roman" panose="02020603050405020304" pitchFamily="18" charset="0"/>
                          <a:cs typeface="Times New Roman" panose="02020603050405020304" pitchFamily="18" charset="0"/>
                        </a:rPr>
                        <a:t>Strategy 2: Adult Learner Re-engagement</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Identify Stop-Outs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Outreach Campaign</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Re-Enrollment Support</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Flexible Scheduling</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Review Completions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489139">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0" dirty="0">
                          <a:latin typeface="Times New Roman" panose="02020603050405020304" pitchFamily="18" charset="0"/>
                          <a:cs typeface="Times New Roman" panose="02020603050405020304" pitchFamily="18" charset="0"/>
                        </a:rPr>
                        <a:t>Strategy 3: Messaging and Storytelling</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pPr fontAlgn="t">
                        <a:lnSpc>
                          <a:spcPts val="1500"/>
                        </a:lnSpc>
                        <a:buNone/>
                      </a:pPr>
                      <a:r>
                        <a:rPr lang="en-US" sz="1000" b="0" i="0" dirty="0">
                          <a:effectLst/>
                          <a:latin typeface="Times New Roman" panose="02020603050405020304" pitchFamily="18" charset="0"/>
                          <a:cs typeface="Times New Roman" panose="02020603050405020304" pitchFamily="18" charset="0"/>
                        </a:rPr>
                        <a:t>Collect student stories</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Share Success Stories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Highlight Workforce Outcomes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Broaden Reach</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000" b="0" dirty="0">
                          <a:ln>
                            <a:solidFill>
                              <a:sysClr val="windowText" lastClr="000000"/>
                            </a:solidFill>
                          </a:ln>
                          <a:solidFill>
                            <a:schemeClr val="tx1"/>
                          </a:solidFill>
                          <a:latin typeface="Times New Roman" panose="02020603050405020304" pitchFamily="18" charset="0"/>
                          <a:cs typeface="Times New Roman" panose="02020603050405020304" pitchFamily="18" charset="0"/>
                        </a:rPr>
                        <a:t>Update Materials</a:t>
                      </a: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91640054"/>
                  </a:ext>
                </a:extLst>
              </a:tr>
            </a:tbl>
          </a:graphicData>
        </a:graphic>
      </p:graphicFrame>
    </p:spTree>
    <p:extLst>
      <p:ext uri="{BB962C8B-B14F-4D97-AF65-F5344CB8AC3E}">
        <p14:creationId xmlns:p14="http://schemas.microsoft.com/office/powerpoint/2010/main" val="167694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778EC-ADD5-A265-9977-CC927B9E44E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80D6B93-D995-9870-FB10-684D382C4CE7}"/>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2" name="Title 5">
            <a:extLst>
              <a:ext uri="{FF2B5EF4-FFF2-40B4-BE49-F238E27FC236}">
                <a16:creationId xmlns:a16="http://schemas.microsoft.com/office/drawing/2014/main" id="{6939DBCE-177B-4AC7-EF68-5A92CC90C6CA}"/>
              </a:ext>
            </a:extLst>
          </p:cNvPr>
          <p:cNvSpPr>
            <a:spLocks noGrp="1"/>
          </p:cNvSpPr>
          <p:nvPr>
            <p:ph type="title"/>
          </p:nvPr>
        </p:nvSpPr>
        <p:spPr>
          <a:xfrm>
            <a:off x="769860" y="1229775"/>
            <a:ext cx="4286772" cy="276999"/>
          </a:xfrm>
        </p:spPr>
        <p:txBody>
          <a:bodyPr/>
          <a:lstStyle/>
          <a:p>
            <a:pPr algn="l"/>
            <a:r>
              <a:rPr lang="en-US" sz="1600" dirty="0"/>
              <a:t>Performance Scorecard Template</a:t>
            </a:r>
          </a:p>
        </p:txBody>
      </p:sp>
      <p:graphicFrame>
        <p:nvGraphicFramePr>
          <p:cNvPr id="3" name="Table 2">
            <a:extLst>
              <a:ext uri="{FF2B5EF4-FFF2-40B4-BE49-F238E27FC236}">
                <a16:creationId xmlns:a16="http://schemas.microsoft.com/office/drawing/2014/main" id="{0553B781-B393-DBFA-8CB3-BC3B82BEF1EE}"/>
              </a:ext>
            </a:extLst>
          </p:cNvPr>
          <p:cNvGraphicFramePr>
            <a:graphicFrameLocks noGrp="1"/>
          </p:cNvGraphicFramePr>
          <p:nvPr>
            <p:extLst>
              <p:ext uri="{D42A27DB-BD31-4B8C-83A1-F6EECF244321}">
                <p14:modId xmlns:p14="http://schemas.microsoft.com/office/powerpoint/2010/main" val="4232393341"/>
              </p:ext>
            </p:extLst>
          </p:nvPr>
        </p:nvGraphicFramePr>
        <p:xfrm>
          <a:off x="769860" y="1629894"/>
          <a:ext cx="10377963" cy="3689882"/>
        </p:xfrm>
        <a:graphic>
          <a:graphicData uri="http://schemas.openxmlformats.org/drawingml/2006/table">
            <a:tbl>
              <a:tblPr firstRow="1" bandRow="1">
                <a:tableStyleId>{7DF18680-E054-41AD-8BC1-D1AEF772440D}</a:tableStyleId>
              </a:tblPr>
              <a:tblGrid>
                <a:gridCol w="838966">
                  <a:extLst>
                    <a:ext uri="{9D8B030D-6E8A-4147-A177-3AD203B41FA5}">
                      <a16:colId xmlns:a16="http://schemas.microsoft.com/office/drawing/2014/main" val="20000"/>
                    </a:ext>
                  </a:extLst>
                </a:gridCol>
                <a:gridCol w="1755525">
                  <a:extLst>
                    <a:ext uri="{9D8B030D-6E8A-4147-A177-3AD203B41FA5}">
                      <a16:colId xmlns:a16="http://schemas.microsoft.com/office/drawing/2014/main" val="20001"/>
                    </a:ext>
                  </a:extLst>
                </a:gridCol>
                <a:gridCol w="1050882">
                  <a:extLst>
                    <a:ext uri="{9D8B030D-6E8A-4147-A177-3AD203B41FA5}">
                      <a16:colId xmlns:a16="http://schemas.microsoft.com/office/drawing/2014/main" val="20002"/>
                    </a:ext>
                  </a:extLst>
                </a:gridCol>
                <a:gridCol w="1096622">
                  <a:extLst>
                    <a:ext uri="{9D8B030D-6E8A-4147-A177-3AD203B41FA5}">
                      <a16:colId xmlns:a16="http://schemas.microsoft.com/office/drawing/2014/main" val="20003"/>
                    </a:ext>
                  </a:extLst>
                </a:gridCol>
                <a:gridCol w="1343655">
                  <a:extLst>
                    <a:ext uri="{9D8B030D-6E8A-4147-A177-3AD203B41FA5}">
                      <a16:colId xmlns:a16="http://schemas.microsoft.com/office/drawing/2014/main" val="20004"/>
                    </a:ext>
                  </a:extLst>
                </a:gridCol>
                <a:gridCol w="1478331">
                  <a:extLst>
                    <a:ext uri="{9D8B030D-6E8A-4147-A177-3AD203B41FA5}">
                      <a16:colId xmlns:a16="http://schemas.microsoft.com/office/drawing/2014/main" val="20005"/>
                    </a:ext>
                  </a:extLst>
                </a:gridCol>
                <a:gridCol w="1406991">
                  <a:extLst>
                    <a:ext uri="{9D8B030D-6E8A-4147-A177-3AD203B41FA5}">
                      <a16:colId xmlns:a16="http://schemas.microsoft.com/office/drawing/2014/main" val="20006"/>
                    </a:ext>
                  </a:extLst>
                </a:gridCol>
                <a:gridCol w="1406991">
                  <a:extLst>
                    <a:ext uri="{9D8B030D-6E8A-4147-A177-3AD203B41FA5}">
                      <a16:colId xmlns:a16="http://schemas.microsoft.com/office/drawing/2014/main" val="20007"/>
                    </a:ext>
                  </a:extLst>
                </a:gridCol>
              </a:tblGrid>
              <a:tr h="553212">
                <a:tc>
                  <a:txBody>
                    <a:bodyPr/>
                    <a:lstStyle/>
                    <a:p>
                      <a:r>
                        <a:rPr lang="en-US" sz="1000" dirty="0"/>
                        <a:t>Goal</a:t>
                      </a:r>
                    </a:p>
                  </a:txBody>
                  <a:tcPr marL="100584" marR="100584" marT="50292" marB="50292" anchor="ctr"/>
                </a:tc>
                <a:tc>
                  <a:txBody>
                    <a:bodyPr/>
                    <a:lstStyle/>
                    <a:p>
                      <a:r>
                        <a:rPr lang="en-US" sz="1000" dirty="0"/>
                        <a:t>Strategy</a:t>
                      </a:r>
                    </a:p>
                  </a:txBody>
                  <a:tcPr marL="100584" marR="100584" marT="50292" marB="50292" anchor="ctr"/>
                </a:tc>
                <a:tc>
                  <a:txBody>
                    <a:bodyPr/>
                    <a:lstStyle/>
                    <a:p>
                      <a:r>
                        <a:rPr lang="en-US" sz="1000" dirty="0"/>
                        <a:t>Owner</a:t>
                      </a:r>
                    </a:p>
                  </a:txBody>
                  <a:tcPr marL="100584" marR="100584" marT="50292" marB="50292" anchor="ctr"/>
                </a:tc>
                <a:tc>
                  <a:txBody>
                    <a:bodyPr/>
                    <a:lstStyle/>
                    <a:p>
                      <a:r>
                        <a:rPr lang="en-US" sz="1000" dirty="0"/>
                        <a:t>Status</a:t>
                      </a:r>
                      <a:r>
                        <a:rPr lang="en-US" sz="1000" baseline="0" dirty="0"/>
                        <a:t> of Related Initiatives</a:t>
                      </a:r>
                      <a:endParaRPr lang="en-US" sz="1000" dirty="0"/>
                    </a:p>
                  </a:txBody>
                  <a:tcPr marL="100584" marR="100584" marT="50292" marB="50292" anchor="ctr"/>
                </a:tc>
                <a:tc>
                  <a:txBody>
                    <a:bodyPr/>
                    <a:lstStyle/>
                    <a:p>
                      <a:r>
                        <a:rPr lang="en-US" sz="1000" dirty="0"/>
                        <a:t>Metric</a:t>
                      </a:r>
                    </a:p>
                  </a:txBody>
                  <a:tcPr marL="100584" marR="100584" marT="50292" marB="50292" anchor="ctr"/>
                </a:tc>
                <a:tc>
                  <a:txBody>
                    <a:bodyPr/>
                    <a:lstStyle/>
                    <a:p>
                      <a:r>
                        <a:rPr lang="en-US" sz="1000" i="0" dirty="0"/>
                        <a:t>Metric Value at Plan Launch</a:t>
                      </a:r>
                      <a:r>
                        <a:rPr lang="en-US" sz="1000" i="0" baseline="0" dirty="0"/>
                        <a:t> </a:t>
                      </a:r>
                      <a:r>
                        <a:rPr lang="en-US" sz="1000" i="1" baseline="0" dirty="0"/>
                        <a:t>(Insert Date)</a:t>
                      </a:r>
                      <a:endParaRPr lang="en-US" sz="1000" i="1" dirty="0"/>
                    </a:p>
                  </a:txBody>
                  <a:tcPr marL="100584" marR="100584" marT="50292" marB="50292" anchor="ctr"/>
                </a:tc>
                <a:tc>
                  <a:txBody>
                    <a:bodyPr/>
                    <a:lstStyle/>
                    <a:p>
                      <a:r>
                        <a:rPr lang="en-US" sz="1000" i="0" dirty="0"/>
                        <a:t>Current Metric Value</a:t>
                      </a:r>
                      <a:br>
                        <a:rPr lang="en-US" sz="1000" i="0" dirty="0"/>
                      </a:br>
                      <a:r>
                        <a:rPr lang="en-US" sz="1000" i="1" baseline="0" dirty="0"/>
                        <a:t>(Insert Date)</a:t>
                      </a:r>
                      <a:endParaRPr lang="en-US" sz="1000" i="1" dirty="0"/>
                    </a:p>
                  </a:txBody>
                  <a:tcPr marL="100584" marR="100584" marT="50292" marB="50292" anchor="ctr"/>
                </a:tc>
                <a:tc>
                  <a:txBody>
                    <a:bodyPr/>
                    <a:lstStyle/>
                    <a:p>
                      <a:r>
                        <a:rPr lang="en-US" sz="1000" i="0" dirty="0"/>
                        <a:t>Target Metric Value </a:t>
                      </a:r>
                      <a:br>
                        <a:rPr lang="en-US" sz="1000" i="0" dirty="0"/>
                      </a:br>
                      <a:r>
                        <a:rPr lang="en-US" sz="1000" i="1" baseline="0" dirty="0"/>
                        <a:t>(Insert Date)</a:t>
                      </a:r>
                      <a:endParaRPr lang="en-US" sz="1000" i="1" dirty="0"/>
                    </a:p>
                  </a:txBody>
                  <a:tcPr marL="100584" marR="100584" marT="50292" marB="50292" anchor="ctr"/>
                </a:tc>
                <a:extLst>
                  <a:ext uri="{0D108BD9-81ED-4DB2-BD59-A6C34878D82A}">
                    <a16:rowId xmlns:a16="http://schemas.microsoft.com/office/drawing/2014/main" val="10000"/>
                  </a:ext>
                </a:extLst>
              </a:tr>
              <a:tr h="407924">
                <a:tc rowSpan="9">
                  <a:txBody>
                    <a:bodyPr/>
                    <a:lstStyle/>
                    <a:p>
                      <a:pPr algn="ctr"/>
                      <a:r>
                        <a:rPr lang="en-US" sz="1200" b="1" dirty="0">
                          <a:latin typeface="Times New Roman" panose="02020603050405020304" pitchFamily="18" charset="0"/>
                          <a:cs typeface="Times New Roman" panose="02020603050405020304" pitchFamily="18" charset="0"/>
                        </a:rPr>
                        <a:t>Goal 1:  Increase Enrollment Awareness and Yield</a:t>
                      </a:r>
                    </a:p>
                  </a:txBody>
                  <a:tcPr marL="100584" marR="100584" marT="50292" marB="50292" vert="vert270" anchor="ctr"/>
                </a:tc>
                <a:tc rowSpan="4">
                  <a:txBody>
                    <a:bodyPr/>
                    <a:lstStyle/>
                    <a:p>
                      <a:pPr algn="l"/>
                      <a:endParaRPr lang="en-US" sz="1000" b="0" dirty="0">
                        <a:latin typeface="Times New Roman" panose="02020603050405020304" pitchFamily="18" charset="0"/>
                        <a:cs typeface="Times New Roman" panose="02020603050405020304" pitchFamily="18" charset="0"/>
                      </a:endParaRPr>
                    </a:p>
                    <a:p>
                      <a:pPr algn="l"/>
                      <a:endParaRPr lang="en-US" sz="1000" b="0" dirty="0">
                        <a:latin typeface="Times New Roman" panose="02020603050405020304" pitchFamily="18" charset="0"/>
                        <a:cs typeface="Times New Roman" panose="02020603050405020304" pitchFamily="18" charset="0"/>
                      </a:endParaRPr>
                    </a:p>
                    <a:p>
                      <a:pPr algn="l"/>
                      <a:endParaRPr lang="en-US" sz="1000" b="0" dirty="0">
                        <a:latin typeface="Times New Roman" panose="02020603050405020304" pitchFamily="18" charset="0"/>
                        <a:cs typeface="Times New Roman" panose="02020603050405020304" pitchFamily="18" charset="0"/>
                      </a:endParaRPr>
                    </a:p>
                    <a:p>
                      <a:pPr algn="l"/>
                      <a:r>
                        <a:rPr lang="en-US" sz="1000" b="0" dirty="0">
                          <a:latin typeface="Times New Roman" panose="02020603050405020304" pitchFamily="18" charset="0"/>
                          <a:cs typeface="Times New Roman" panose="02020603050405020304" pitchFamily="18" charset="0"/>
                        </a:rPr>
                        <a:t>Strategy 1: High school outreach</a:t>
                      </a:r>
                    </a:p>
                  </a:txBody>
                  <a:tcPr marL="100584" marR="100584" marT="50292" marB="50292"/>
                </a:tc>
                <a:tc rowSpan="4">
                  <a:txBody>
                    <a:bodyPr/>
                    <a:lstStyle/>
                    <a:p>
                      <a:r>
                        <a:rPr lang="en-US" sz="1000" i="1" dirty="0"/>
                        <a:t>Strategy</a:t>
                      </a:r>
                      <a:r>
                        <a:rPr lang="en-US" sz="1000" i="1" baseline="0" dirty="0"/>
                        <a:t> Leader</a:t>
                      </a:r>
                      <a:endParaRPr lang="en-US" sz="1000" i="1" dirty="0"/>
                    </a:p>
                  </a:txBody>
                  <a:tcPr marL="100584" marR="100584" marT="50292" marB="50292"/>
                </a:tc>
                <a:tc rowSpan="4">
                  <a:txBody>
                    <a:bodyPr/>
                    <a:lstStyle/>
                    <a:p>
                      <a:endParaRPr lang="en-US" sz="1000" i="1" dirty="0"/>
                    </a:p>
                  </a:txBody>
                  <a:tcPr marL="100584" marR="100584" marT="50292" marB="50292"/>
                </a:tc>
                <a:tc rowSpan="2">
                  <a:txBody>
                    <a:bodyPr/>
                    <a:lstStyle/>
                    <a:p>
                      <a:r>
                        <a:rPr lang="en-US" sz="1000" i="1" dirty="0"/>
                        <a:t>Key</a:t>
                      </a:r>
                      <a:r>
                        <a:rPr lang="en-US" sz="1000" i="1" baseline="0" dirty="0"/>
                        <a:t> Performance Metric</a:t>
                      </a:r>
                      <a:endParaRPr lang="en-US" sz="1000" i="1" dirty="0"/>
                    </a:p>
                  </a:txBody>
                  <a:tcPr marL="100584" marR="100584" marT="50292" marB="50292"/>
                </a:tc>
                <a:tc>
                  <a:txBody>
                    <a:bodyPr/>
                    <a:lstStyle/>
                    <a:p>
                      <a:pPr algn="ctr"/>
                      <a:r>
                        <a:rPr lang="en-US" sz="1000" i="1" dirty="0"/>
                        <a:t>Start Value</a:t>
                      </a:r>
                    </a:p>
                  </a:txBody>
                  <a:tcPr marL="100584" marR="100584" marT="50292" marB="50292" anchor="ctr"/>
                </a:tc>
                <a:tc>
                  <a:txBody>
                    <a:bodyPr/>
                    <a:lstStyle/>
                    <a:p>
                      <a:pPr algn="ctr"/>
                      <a:r>
                        <a:rPr lang="en-US" sz="1000" i="1" dirty="0"/>
                        <a:t>Today’s Value</a:t>
                      </a:r>
                    </a:p>
                  </a:txBody>
                  <a:tcPr marL="100584" marR="100584" marT="50292" marB="50292" anchor="ctr"/>
                </a:tc>
                <a:tc>
                  <a:txBody>
                    <a:bodyPr/>
                    <a:lstStyle/>
                    <a:p>
                      <a:pPr algn="ctr"/>
                      <a:r>
                        <a:rPr lang="en-US" sz="1000" i="1" dirty="0"/>
                        <a:t>Target</a:t>
                      </a:r>
                      <a:r>
                        <a:rPr lang="en-US" sz="1000" i="1" baseline="0" dirty="0"/>
                        <a:t> Value</a:t>
                      </a:r>
                      <a:endParaRPr lang="en-US" sz="1000" i="1" dirty="0"/>
                    </a:p>
                  </a:txBody>
                  <a:tcPr marL="100584" marR="100584" marT="50292" marB="50292" anchor="ctr"/>
                </a:tc>
                <a:extLst>
                  <a:ext uri="{0D108BD9-81ED-4DB2-BD59-A6C34878D82A}">
                    <a16:rowId xmlns:a16="http://schemas.microsoft.com/office/drawing/2014/main" val="10001"/>
                  </a:ext>
                </a:extLst>
              </a:tr>
              <a:tr h="275614">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2"/>
                  </a:ext>
                </a:extLst>
              </a:tr>
              <a:tr h="274320">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rowSpan="2">
                  <a:txBody>
                    <a:bodyPr/>
                    <a:lstStyle/>
                    <a:p>
                      <a:r>
                        <a:rPr lang="en-US" sz="1000" i="1" dirty="0"/>
                        <a:t>Key</a:t>
                      </a:r>
                      <a:r>
                        <a:rPr lang="en-US" sz="1000" i="1" baseline="0" dirty="0"/>
                        <a:t> Performance Metric</a:t>
                      </a:r>
                      <a:endParaRPr lang="en-US" sz="1000" i="1" dirty="0"/>
                    </a:p>
                    <a:p>
                      <a:endParaRPr lang="en-US" sz="1000" i="1" dirty="0"/>
                    </a:p>
                  </a:txBody>
                  <a:tcPr marL="100584" marR="100584" marT="50292" marB="50292"/>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extLst>
                  <a:ext uri="{0D108BD9-81ED-4DB2-BD59-A6C34878D82A}">
                    <a16:rowId xmlns:a16="http://schemas.microsoft.com/office/drawing/2014/main" val="10003"/>
                  </a:ext>
                </a:extLst>
              </a:tr>
              <a:tr h="219456">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4"/>
                  </a:ext>
                </a:extLst>
              </a:tr>
              <a:tr h="301752">
                <a:tc vMerge="1">
                  <a:txBody>
                    <a:bodyPr/>
                    <a:lstStyle/>
                    <a:p>
                      <a:endParaRPr lang="en-US" dirty="0"/>
                    </a:p>
                  </a:txBody>
                  <a:tcPr/>
                </a:tc>
                <a:tc rowSpan="4">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endParaRPr lang="en-US" sz="1000" b="0" dirty="0">
                        <a:latin typeface="Times New Roman" panose="02020603050405020304" pitchFamily="18" charset="0"/>
                        <a:cs typeface="Times New Roman" panose="02020603050405020304" pitchFamily="18" charset="0"/>
                      </a:endParaRPr>
                    </a:p>
                    <a:p>
                      <a:pPr marL="0" marR="0" lvl="0" indent="0" algn="l" defTabSz="-100858" rtl="0" eaLnBrk="1" fontAlgn="auto" latinLnBrk="0" hangingPunct="1">
                        <a:lnSpc>
                          <a:spcPct val="100000"/>
                        </a:lnSpc>
                        <a:spcBef>
                          <a:spcPts val="265"/>
                        </a:spcBef>
                        <a:spcAft>
                          <a:spcPts val="0"/>
                        </a:spcAft>
                        <a:buClrTx/>
                        <a:buSzTx/>
                        <a:buFontTx/>
                        <a:buNone/>
                        <a:tabLst/>
                        <a:defRPr/>
                      </a:pPr>
                      <a:endParaRPr lang="en-US" sz="1000" b="0" dirty="0">
                        <a:latin typeface="Times New Roman" panose="02020603050405020304" pitchFamily="18" charset="0"/>
                        <a:cs typeface="Times New Roman" panose="02020603050405020304" pitchFamily="18" charset="0"/>
                      </a:endParaRPr>
                    </a:p>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0" dirty="0">
                          <a:latin typeface="Times New Roman" panose="02020603050405020304" pitchFamily="18" charset="0"/>
                          <a:cs typeface="Times New Roman" panose="02020603050405020304" pitchFamily="18" charset="0"/>
                        </a:rPr>
                        <a:t>Strategy 2: Digital Marketing  (Geo Fencing)</a:t>
                      </a:r>
                    </a:p>
                  </a:txBody>
                  <a:tcPr marL="100584" marR="100584" marT="50292" marB="50292"/>
                </a:tc>
                <a:tc rowSpan="4">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i="1" dirty="0"/>
                        <a:t>Strategy</a:t>
                      </a:r>
                      <a:r>
                        <a:rPr lang="en-US" sz="1000" i="1" baseline="0" dirty="0"/>
                        <a:t> Leader</a:t>
                      </a:r>
                      <a:endParaRPr lang="en-US" sz="1000" i="1" dirty="0"/>
                    </a:p>
                    <a:p>
                      <a:endParaRPr lang="en-US" sz="1000" i="1" dirty="0"/>
                    </a:p>
                  </a:txBody>
                  <a:tcPr marL="100584" marR="100584" marT="50292" marB="50292"/>
                </a:tc>
                <a:tc rowSpan="4">
                  <a:txBody>
                    <a:bodyPr/>
                    <a:lstStyle/>
                    <a:p>
                      <a:endParaRPr lang="en-US" sz="1000" i="1" dirty="0"/>
                    </a:p>
                  </a:txBody>
                  <a:tcPr marL="100584" marR="100584" marT="50292" marB="50292"/>
                </a:tc>
                <a:tc rowSpan="2">
                  <a:txBody>
                    <a:bodyPr/>
                    <a:lstStyle/>
                    <a:p>
                      <a:r>
                        <a:rPr lang="en-US" sz="1000" i="1" dirty="0"/>
                        <a:t>Key</a:t>
                      </a:r>
                      <a:r>
                        <a:rPr lang="en-US" sz="1000" i="1" baseline="0" dirty="0"/>
                        <a:t> Performance Metric</a:t>
                      </a:r>
                      <a:endParaRPr lang="en-US" sz="1000" i="1" dirty="0"/>
                    </a:p>
                  </a:txBody>
                  <a:tcPr marL="100584" marR="100584" marT="50292" marB="50292"/>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extLst>
                  <a:ext uri="{0D108BD9-81ED-4DB2-BD59-A6C34878D82A}">
                    <a16:rowId xmlns:a16="http://schemas.microsoft.com/office/drawing/2014/main" val="10005"/>
                  </a:ext>
                </a:extLst>
              </a:tr>
              <a:tr h="292608">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6"/>
                  </a:ext>
                </a:extLst>
              </a:tr>
              <a:tr h="292608">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rowSpan="2">
                  <a:txBody>
                    <a:bodyPr/>
                    <a:lstStyle/>
                    <a:p>
                      <a:r>
                        <a:rPr lang="en-US" sz="1000" i="1" dirty="0"/>
                        <a:t>Key</a:t>
                      </a:r>
                      <a:r>
                        <a:rPr lang="en-US" sz="1000" i="1" baseline="0" dirty="0"/>
                        <a:t> Performance Metric</a:t>
                      </a:r>
                      <a:endParaRPr lang="en-US" sz="1000" i="1" dirty="0"/>
                    </a:p>
                  </a:txBody>
                  <a:tcPr marL="100584" marR="100584" marT="50292" marB="50292"/>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extLst>
                  <a:ext uri="{0D108BD9-81ED-4DB2-BD59-A6C34878D82A}">
                    <a16:rowId xmlns:a16="http://schemas.microsoft.com/office/drawing/2014/main" val="10007"/>
                  </a:ext>
                </a:extLst>
              </a:tr>
              <a:tr h="407924">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8"/>
                  </a:ext>
                </a:extLst>
              </a:tr>
              <a:tr h="407924">
                <a:tc vMerge="1">
                  <a:txBody>
                    <a:bodyPr/>
                    <a:lstStyle/>
                    <a:p>
                      <a:pPr algn="ctr"/>
                      <a:endParaRPr lang="en-US" sz="1200" b="1" dirty="0">
                        <a:latin typeface="Times New Roman" panose="02020603050405020304" pitchFamily="18" charset="0"/>
                        <a:cs typeface="Times New Roman" panose="02020603050405020304" pitchFamily="18" charset="0"/>
                      </a:endParaRPr>
                    </a:p>
                  </a:txBody>
                  <a:tcPr marL="100584" marR="100584" marT="50292" marB="50292" vert="vert270" anchor="ctr"/>
                </a:tc>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0" dirty="0">
                          <a:latin typeface="Times New Roman" panose="02020603050405020304" pitchFamily="18" charset="0"/>
                          <a:cs typeface="Times New Roman" panose="02020603050405020304" pitchFamily="18" charset="0"/>
                        </a:rPr>
                        <a:t>Strategy 3: Community Presence</a:t>
                      </a:r>
                    </a:p>
                    <a:p>
                      <a:pPr marL="0" marR="0" lvl="0" indent="0" algn="l" defTabSz="-100858" rtl="0" eaLnBrk="1" fontAlgn="auto" latinLnBrk="0" hangingPunct="1">
                        <a:lnSpc>
                          <a:spcPct val="100000"/>
                        </a:lnSpc>
                        <a:spcBef>
                          <a:spcPts val="265"/>
                        </a:spcBef>
                        <a:spcAft>
                          <a:spcPts val="0"/>
                        </a:spcAft>
                        <a:buClrTx/>
                        <a:buSzTx/>
                        <a:buFontTx/>
                        <a:buNone/>
                        <a:tabLst/>
                        <a:defRPr/>
                      </a:pPr>
                      <a:endParaRPr lang="en-US" sz="1000" b="0" dirty="0">
                        <a:latin typeface="Times New Roman" panose="02020603050405020304" pitchFamily="18" charset="0"/>
                        <a:cs typeface="Times New Roman" panose="02020603050405020304" pitchFamily="18" charset="0"/>
                      </a:endParaRPr>
                    </a:p>
                  </a:txBody>
                  <a:tcPr marL="100584" marR="100584" marT="50292" marB="5029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i="1" dirty="0"/>
                        <a:t>Strategy</a:t>
                      </a:r>
                      <a:r>
                        <a:rPr lang="en-US" sz="1000" i="1" baseline="0" dirty="0"/>
                        <a:t> Leader</a:t>
                      </a:r>
                      <a:endParaRPr lang="en-US" sz="1000" i="1" dirty="0"/>
                    </a:p>
                    <a:p>
                      <a:endParaRPr lang="en-US" sz="1000" i="1" dirty="0"/>
                    </a:p>
                  </a:txBody>
                  <a:tcPr marL="100584" marR="100584" marT="50292" marB="50292"/>
                </a:tc>
                <a:tc>
                  <a:txBody>
                    <a:bodyPr/>
                    <a:lstStyle/>
                    <a:p>
                      <a:endParaRPr lang="en-US" sz="1000" i="1" dirty="0"/>
                    </a:p>
                  </a:txBody>
                  <a:tcPr marL="100584" marR="100584" marT="50292" marB="5029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i="1" dirty="0"/>
                        <a:t>Key</a:t>
                      </a:r>
                      <a:r>
                        <a:rPr lang="en-US" sz="1000" i="1" baseline="0" dirty="0"/>
                        <a:t> Performance Metric</a:t>
                      </a:r>
                      <a:endParaRPr lang="en-US" sz="1000" i="1" dirty="0"/>
                    </a:p>
                    <a:p>
                      <a:endParaRPr lang="en-US" sz="1000" i="1" dirty="0"/>
                    </a:p>
                  </a:txBody>
                  <a:tcPr marL="100584" marR="100584" marT="50292" marB="50292"/>
                </a:tc>
                <a:tc gridSpan="3">
                  <a:txBody>
                    <a:bodyPr/>
                    <a:lstStyle/>
                    <a:p>
                      <a:endParaRPr lang="en-US" sz="900" dirty="0"/>
                    </a:p>
                  </a:txBody>
                  <a:tcPr marL="100584" marR="100584" marT="50292" marB="50292"/>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67948110"/>
                  </a:ext>
                </a:extLst>
              </a:tr>
            </a:tbl>
          </a:graphicData>
        </a:graphic>
      </p:graphicFrame>
      <p:sp>
        <p:nvSpPr>
          <p:cNvPr id="5" name="Rectangle 4">
            <a:extLst>
              <a:ext uri="{FF2B5EF4-FFF2-40B4-BE49-F238E27FC236}">
                <a16:creationId xmlns:a16="http://schemas.microsoft.com/office/drawing/2014/main" id="{ED334052-4173-931F-57FF-2BFB035748BA}"/>
              </a:ext>
            </a:extLst>
          </p:cNvPr>
          <p:cNvSpPr/>
          <p:nvPr/>
        </p:nvSpPr>
        <p:spPr bwMode="gray">
          <a:xfrm>
            <a:off x="6894763" y="2645696"/>
            <a:ext cx="1826934" cy="16711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6" name="Rectangle 5">
            <a:extLst>
              <a:ext uri="{FF2B5EF4-FFF2-40B4-BE49-F238E27FC236}">
                <a16:creationId xmlns:a16="http://schemas.microsoft.com/office/drawing/2014/main" id="{86D8609E-6EDD-F74F-25D8-42F8C9646297}"/>
              </a:ext>
            </a:extLst>
          </p:cNvPr>
          <p:cNvSpPr/>
          <p:nvPr/>
        </p:nvSpPr>
        <p:spPr bwMode="gray">
          <a:xfrm>
            <a:off x="6894763" y="3191473"/>
            <a:ext cx="1826934" cy="16711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7" name="Rectangle 6">
            <a:extLst>
              <a:ext uri="{FF2B5EF4-FFF2-40B4-BE49-F238E27FC236}">
                <a16:creationId xmlns:a16="http://schemas.microsoft.com/office/drawing/2014/main" id="{B11B0A17-D980-07E7-6C71-B96BAA06C8F6}"/>
              </a:ext>
            </a:extLst>
          </p:cNvPr>
          <p:cNvSpPr/>
          <p:nvPr/>
        </p:nvSpPr>
        <p:spPr bwMode="gray">
          <a:xfrm>
            <a:off x="6894763" y="3764389"/>
            <a:ext cx="1826934" cy="1950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8" name="Rectangle 7">
            <a:extLst>
              <a:ext uri="{FF2B5EF4-FFF2-40B4-BE49-F238E27FC236}">
                <a16:creationId xmlns:a16="http://schemas.microsoft.com/office/drawing/2014/main" id="{50938A66-35B9-0929-0079-1D9C4723817D}"/>
              </a:ext>
            </a:extLst>
          </p:cNvPr>
          <p:cNvSpPr/>
          <p:nvPr/>
        </p:nvSpPr>
        <p:spPr bwMode="gray">
          <a:xfrm>
            <a:off x="6921449" y="4385133"/>
            <a:ext cx="1826934" cy="1950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9" name="Rectangle 8">
            <a:extLst>
              <a:ext uri="{FF2B5EF4-FFF2-40B4-BE49-F238E27FC236}">
                <a16:creationId xmlns:a16="http://schemas.microsoft.com/office/drawing/2014/main" id="{4544D469-BB48-C2D6-2249-7F3EF5C51EA0}"/>
              </a:ext>
            </a:extLst>
          </p:cNvPr>
          <p:cNvSpPr/>
          <p:nvPr/>
        </p:nvSpPr>
        <p:spPr bwMode="gray">
          <a:xfrm>
            <a:off x="6894763" y="4970086"/>
            <a:ext cx="1826934" cy="1950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1" name="Rectangle 10">
            <a:extLst>
              <a:ext uri="{FF2B5EF4-FFF2-40B4-BE49-F238E27FC236}">
                <a16:creationId xmlns:a16="http://schemas.microsoft.com/office/drawing/2014/main" id="{D5A0CA0E-4C4F-F983-10C0-5FA3844D93A8}"/>
              </a:ext>
            </a:extLst>
          </p:cNvPr>
          <p:cNvSpPr/>
          <p:nvPr/>
        </p:nvSpPr>
        <p:spPr bwMode="gray">
          <a:xfrm>
            <a:off x="769860" y="5440010"/>
            <a:ext cx="4681767" cy="491581"/>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2" name="Oval 11">
            <a:extLst>
              <a:ext uri="{FF2B5EF4-FFF2-40B4-BE49-F238E27FC236}">
                <a16:creationId xmlns:a16="http://schemas.microsoft.com/office/drawing/2014/main" id="{0AB13C89-756C-4F47-8BFD-59B28D7082E4}"/>
              </a:ext>
            </a:extLst>
          </p:cNvPr>
          <p:cNvSpPr/>
          <p:nvPr/>
        </p:nvSpPr>
        <p:spPr bwMode="gray">
          <a:xfrm>
            <a:off x="973157" y="5567768"/>
            <a:ext cx="236064" cy="236064"/>
          </a:xfrm>
          <a:prstGeom prst="ellipse">
            <a:avLst/>
          </a:prstGeom>
          <a:solidFill>
            <a:srgbClr val="7FCB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4" name="Oval 13">
            <a:extLst>
              <a:ext uri="{FF2B5EF4-FFF2-40B4-BE49-F238E27FC236}">
                <a16:creationId xmlns:a16="http://schemas.microsoft.com/office/drawing/2014/main" id="{BE6F1D3A-83F4-63DD-CE10-70648332310F}"/>
              </a:ext>
            </a:extLst>
          </p:cNvPr>
          <p:cNvSpPr/>
          <p:nvPr/>
        </p:nvSpPr>
        <p:spPr bwMode="gray">
          <a:xfrm>
            <a:off x="2296121" y="5567768"/>
            <a:ext cx="236064" cy="23606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dirty="0"/>
          </a:p>
        </p:txBody>
      </p:sp>
      <p:sp>
        <p:nvSpPr>
          <p:cNvPr id="15" name="Oval 14">
            <a:extLst>
              <a:ext uri="{FF2B5EF4-FFF2-40B4-BE49-F238E27FC236}">
                <a16:creationId xmlns:a16="http://schemas.microsoft.com/office/drawing/2014/main" id="{BBA8C5F3-F4A1-A32C-4722-A142F530E2B2}"/>
              </a:ext>
            </a:extLst>
          </p:cNvPr>
          <p:cNvSpPr/>
          <p:nvPr/>
        </p:nvSpPr>
        <p:spPr bwMode="gray">
          <a:xfrm>
            <a:off x="3755842" y="5567767"/>
            <a:ext cx="236064" cy="23606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7" name="TextBox 16">
            <a:extLst>
              <a:ext uri="{FF2B5EF4-FFF2-40B4-BE49-F238E27FC236}">
                <a16:creationId xmlns:a16="http://schemas.microsoft.com/office/drawing/2014/main" id="{C7E55F0D-E8E5-0B01-29A0-1A6C3AD828AC}"/>
              </a:ext>
            </a:extLst>
          </p:cNvPr>
          <p:cNvSpPr txBox="1"/>
          <p:nvPr/>
        </p:nvSpPr>
        <p:spPr bwMode="gray">
          <a:xfrm>
            <a:off x="1291517" y="5639152"/>
            <a:ext cx="634789" cy="152349"/>
          </a:xfrm>
          <a:prstGeom prst="rect">
            <a:avLst/>
          </a:prstGeom>
          <a:noFill/>
        </p:spPr>
        <p:txBody>
          <a:bodyPr wrap="none" lIns="0" tIns="0" rIns="0" bIns="0" rtlCol="0">
            <a:spAutoFit/>
          </a:bodyPr>
          <a:lstStyle/>
          <a:p>
            <a:pPr>
              <a:spcBef>
                <a:spcPts val="550"/>
              </a:spcBef>
            </a:pPr>
            <a:r>
              <a:rPr lang="en-US" sz="990" b="1" dirty="0"/>
              <a:t>On Track</a:t>
            </a:r>
          </a:p>
        </p:txBody>
      </p:sp>
      <p:sp>
        <p:nvSpPr>
          <p:cNvPr id="18" name="TextBox 17">
            <a:extLst>
              <a:ext uri="{FF2B5EF4-FFF2-40B4-BE49-F238E27FC236}">
                <a16:creationId xmlns:a16="http://schemas.microsoft.com/office/drawing/2014/main" id="{17CE1B68-67F4-3CAC-4A0A-5F66296AA0CE}"/>
              </a:ext>
            </a:extLst>
          </p:cNvPr>
          <p:cNvSpPr txBox="1"/>
          <p:nvPr/>
        </p:nvSpPr>
        <p:spPr bwMode="gray">
          <a:xfrm>
            <a:off x="2607590" y="5609625"/>
            <a:ext cx="1011495" cy="152349"/>
          </a:xfrm>
          <a:prstGeom prst="rect">
            <a:avLst/>
          </a:prstGeom>
          <a:noFill/>
        </p:spPr>
        <p:txBody>
          <a:bodyPr wrap="none" lIns="0" tIns="0" rIns="0" bIns="0" rtlCol="0">
            <a:spAutoFit/>
          </a:bodyPr>
          <a:lstStyle/>
          <a:p>
            <a:pPr>
              <a:spcBef>
                <a:spcPts val="550"/>
              </a:spcBef>
            </a:pPr>
            <a:r>
              <a:rPr lang="en-US" sz="990" b="1" dirty="0"/>
              <a:t>Minor Setback</a:t>
            </a:r>
          </a:p>
        </p:txBody>
      </p:sp>
      <p:sp>
        <p:nvSpPr>
          <p:cNvPr id="19" name="TextBox 18">
            <a:extLst>
              <a:ext uri="{FF2B5EF4-FFF2-40B4-BE49-F238E27FC236}">
                <a16:creationId xmlns:a16="http://schemas.microsoft.com/office/drawing/2014/main" id="{2803AF61-FD39-1DAB-E111-5EF5DAB03C18}"/>
              </a:ext>
            </a:extLst>
          </p:cNvPr>
          <p:cNvSpPr txBox="1"/>
          <p:nvPr/>
        </p:nvSpPr>
        <p:spPr bwMode="gray">
          <a:xfrm>
            <a:off x="4128663" y="5628225"/>
            <a:ext cx="1014700" cy="152349"/>
          </a:xfrm>
          <a:prstGeom prst="rect">
            <a:avLst/>
          </a:prstGeom>
          <a:noFill/>
        </p:spPr>
        <p:txBody>
          <a:bodyPr wrap="none" lIns="0" tIns="0" rIns="0" bIns="0" rtlCol="0">
            <a:spAutoFit/>
          </a:bodyPr>
          <a:lstStyle/>
          <a:p>
            <a:pPr>
              <a:spcBef>
                <a:spcPts val="550"/>
              </a:spcBef>
            </a:pPr>
            <a:r>
              <a:rPr lang="en-US" sz="990" b="1" dirty="0"/>
              <a:t>Major Setback</a:t>
            </a:r>
          </a:p>
        </p:txBody>
      </p:sp>
      <p:sp>
        <p:nvSpPr>
          <p:cNvPr id="13" name="Oval 12">
            <a:extLst>
              <a:ext uri="{FF2B5EF4-FFF2-40B4-BE49-F238E27FC236}">
                <a16:creationId xmlns:a16="http://schemas.microsoft.com/office/drawing/2014/main" id="{938B30ED-EF22-8133-A768-11205BCA5287}"/>
              </a:ext>
            </a:extLst>
          </p:cNvPr>
          <p:cNvSpPr/>
          <p:nvPr/>
        </p:nvSpPr>
        <p:spPr bwMode="gray">
          <a:xfrm>
            <a:off x="4795349" y="2680924"/>
            <a:ext cx="236064" cy="236064"/>
          </a:xfrm>
          <a:prstGeom prst="ellipse">
            <a:avLst/>
          </a:prstGeom>
          <a:solidFill>
            <a:srgbClr val="7FCB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6" name="Oval 15">
            <a:extLst>
              <a:ext uri="{FF2B5EF4-FFF2-40B4-BE49-F238E27FC236}">
                <a16:creationId xmlns:a16="http://schemas.microsoft.com/office/drawing/2014/main" id="{330860BF-7341-8AB2-355D-3A7ADF823445}"/>
              </a:ext>
            </a:extLst>
          </p:cNvPr>
          <p:cNvSpPr/>
          <p:nvPr/>
        </p:nvSpPr>
        <p:spPr bwMode="gray">
          <a:xfrm>
            <a:off x="4795349" y="3882318"/>
            <a:ext cx="236064" cy="23606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dirty="0"/>
          </a:p>
        </p:txBody>
      </p:sp>
      <p:sp>
        <p:nvSpPr>
          <p:cNvPr id="20" name="Oval 19">
            <a:extLst>
              <a:ext uri="{FF2B5EF4-FFF2-40B4-BE49-F238E27FC236}">
                <a16:creationId xmlns:a16="http://schemas.microsoft.com/office/drawing/2014/main" id="{4BE64B31-6F9F-16E0-C8FA-6C586544B04B}"/>
              </a:ext>
            </a:extLst>
          </p:cNvPr>
          <p:cNvSpPr/>
          <p:nvPr/>
        </p:nvSpPr>
        <p:spPr bwMode="gray">
          <a:xfrm>
            <a:off x="4795349" y="4847648"/>
            <a:ext cx="236064" cy="23606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dirty="0"/>
          </a:p>
        </p:txBody>
      </p:sp>
    </p:spTree>
    <p:extLst>
      <p:ext uri="{BB962C8B-B14F-4D97-AF65-F5344CB8AC3E}">
        <p14:creationId xmlns:p14="http://schemas.microsoft.com/office/powerpoint/2010/main" val="1673545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17F40-49B7-62F4-9CE5-4C210040810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892E7E1-AB49-49A2-5F63-4DA85A722F77}"/>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2" name="Title 5">
            <a:extLst>
              <a:ext uri="{FF2B5EF4-FFF2-40B4-BE49-F238E27FC236}">
                <a16:creationId xmlns:a16="http://schemas.microsoft.com/office/drawing/2014/main" id="{12573EF4-C29D-F12C-BFCE-4EBF39076CF5}"/>
              </a:ext>
            </a:extLst>
          </p:cNvPr>
          <p:cNvSpPr>
            <a:spLocks noGrp="1"/>
          </p:cNvSpPr>
          <p:nvPr>
            <p:ph type="title"/>
          </p:nvPr>
        </p:nvSpPr>
        <p:spPr>
          <a:xfrm>
            <a:off x="769860" y="1229775"/>
            <a:ext cx="4286772" cy="276999"/>
          </a:xfrm>
        </p:spPr>
        <p:txBody>
          <a:bodyPr/>
          <a:lstStyle/>
          <a:p>
            <a:pPr algn="l"/>
            <a:r>
              <a:rPr lang="en-US" sz="1600" dirty="0"/>
              <a:t>Performance Scorecard Template</a:t>
            </a:r>
          </a:p>
        </p:txBody>
      </p:sp>
      <p:graphicFrame>
        <p:nvGraphicFramePr>
          <p:cNvPr id="3" name="Table 2">
            <a:extLst>
              <a:ext uri="{FF2B5EF4-FFF2-40B4-BE49-F238E27FC236}">
                <a16:creationId xmlns:a16="http://schemas.microsoft.com/office/drawing/2014/main" id="{5D355B6B-5184-F722-FE22-35F0583E1040}"/>
              </a:ext>
            </a:extLst>
          </p:cNvPr>
          <p:cNvGraphicFramePr>
            <a:graphicFrameLocks noGrp="1"/>
          </p:cNvGraphicFramePr>
          <p:nvPr>
            <p:extLst>
              <p:ext uri="{D42A27DB-BD31-4B8C-83A1-F6EECF244321}">
                <p14:modId xmlns:p14="http://schemas.microsoft.com/office/powerpoint/2010/main" val="704037643"/>
              </p:ext>
            </p:extLst>
          </p:nvPr>
        </p:nvGraphicFramePr>
        <p:xfrm>
          <a:off x="769861" y="1598236"/>
          <a:ext cx="10377963" cy="3689882"/>
        </p:xfrm>
        <a:graphic>
          <a:graphicData uri="http://schemas.openxmlformats.org/drawingml/2006/table">
            <a:tbl>
              <a:tblPr firstRow="1" bandRow="1">
                <a:tableStyleId>{7DF18680-E054-41AD-8BC1-D1AEF772440D}</a:tableStyleId>
              </a:tblPr>
              <a:tblGrid>
                <a:gridCol w="821195">
                  <a:extLst>
                    <a:ext uri="{9D8B030D-6E8A-4147-A177-3AD203B41FA5}">
                      <a16:colId xmlns:a16="http://schemas.microsoft.com/office/drawing/2014/main" val="20000"/>
                    </a:ext>
                  </a:extLst>
                </a:gridCol>
                <a:gridCol w="1773296">
                  <a:extLst>
                    <a:ext uri="{9D8B030D-6E8A-4147-A177-3AD203B41FA5}">
                      <a16:colId xmlns:a16="http://schemas.microsoft.com/office/drawing/2014/main" val="20001"/>
                    </a:ext>
                  </a:extLst>
                </a:gridCol>
                <a:gridCol w="1050882">
                  <a:extLst>
                    <a:ext uri="{9D8B030D-6E8A-4147-A177-3AD203B41FA5}">
                      <a16:colId xmlns:a16="http://schemas.microsoft.com/office/drawing/2014/main" val="20002"/>
                    </a:ext>
                  </a:extLst>
                </a:gridCol>
                <a:gridCol w="1096622">
                  <a:extLst>
                    <a:ext uri="{9D8B030D-6E8A-4147-A177-3AD203B41FA5}">
                      <a16:colId xmlns:a16="http://schemas.microsoft.com/office/drawing/2014/main" val="20003"/>
                    </a:ext>
                  </a:extLst>
                </a:gridCol>
                <a:gridCol w="1343655">
                  <a:extLst>
                    <a:ext uri="{9D8B030D-6E8A-4147-A177-3AD203B41FA5}">
                      <a16:colId xmlns:a16="http://schemas.microsoft.com/office/drawing/2014/main" val="20004"/>
                    </a:ext>
                  </a:extLst>
                </a:gridCol>
                <a:gridCol w="1478331">
                  <a:extLst>
                    <a:ext uri="{9D8B030D-6E8A-4147-A177-3AD203B41FA5}">
                      <a16:colId xmlns:a16="http://schemas.microsoft.com/office/drawing/2014/main" val="20005"/>
                    </a:ext>
                  </a:extLst>
                </a:gridCol>
                <a:gridCol w="1406991">
                  <a:extLst>
                    <a:ext uri="{9D8B030D-6E8A-4147-A177-3AD203B41FA5}">
                      <a16:colId xmlns:a16="http://schemas.microsoft.com/office/drawing/2014/main" val="20006"/>
                    </a:ext>
                  </a:extLst>
                </a:gridCol>
                <a:gridCol w="1406991">
                  <a:extLst>
                    <a:ext uri="{9D8B030D-6E8A-4147-A177-3AD203B41FA5}">
                      <a16:colId xmlns:a16="http://schemas.microsoft.com/office/drawing/2014/main" val="20007"/>
                    </a:ext>
                  </a:extLst>
                </a:gridCol>
              </a:tblGrid>
              <a:tr h="553212">
                <a:tc>
                  <a:txBody>
                    <a:bodyPr/>
                    <a:lstStyle/>
                    <a:p>
                      <a:r>
                        <a:rPr lang="en-US" sz="1000" dirty="0"/>
                        <a:t>Goal</a:t>
                      </a:r>
                    </a:p>
                  </a:txBody>
                  <a:tcPr marL="100584" marR="100584" marT="50292" marB="50292" anchor="ctr"/>
                </a:tc>
                <a:tc>
                  <a:txBody>
                    <a:bodyPr/>
                    <a:lstStyle/>
                    <a:p>
                      <a:r>
                        <a:rPr lang="en-US" sz="1000" dirty="0"/>
                        <a:t>Strategy</a:t>
                      </a:r>
                    </a:p>
                  </a:txBody>
                  <a:tcPr marL="100584" marR="100584" marT="50292" marB="50292" anchor="ctr"/>
                </a:tc>
                <a:tc>
                  <a:txBody>
                    <a:bodyPr/>
                    <a:lstStyle/>
                    <a:p>
                      <a:r>
                        <a:rPr lang="en-US" sz="1000" dirty="0"/>
                        <a:t>Owner</a:t>
                      </a:r>
                    </a:p>
                  </a:txBody>
                  <a:tcPr marL="100584" marR="100584" marT="50292" marB="50292" anchor="ctr"/>
                </a:tc>
                <a:tc>
                  <a:txBody>
                    <a:bodyPr/>
                    <a:lstStyle/>
                    <a:p>
                      <a:r>
                        <a:rPr lang="en-US" sz="1000" dirty="0"/>
                        <a:t>Status</a:t>
                      </a:r>
                      <a:r>
                        <a:rPr lang="en-US" sz="1000" baseline="0" dirty="0"/>
                        <a:t> of Related Initiatives</a:t>
                      </a:r>
                      <a:endParaRPr lang="en-US" sz="1000" dirty="0"/>
                    </a:p>
                  </a:txBody>
                  <a:tcPr marL="100584" marR="100584" marT="50292" marB="50292" anchor="ctr"/>
                </a:tc>
                <a:tc>
                  <a:txBody>
                    <a:bodyPr/>
                    <a:lstStyle/>
                    <a:p>
                      <a:r>
                        <a:rPr lang="en-US" sz="1000" dirty="0"/>
                        <a:t>Metric</a:t>
                      </a:r>
                    </a:p>
                  </a:txBody>
                  <a:tcPr marL="100584" marR="100584" marT="50292" marB="50292" anchor="ctr"/>
                </a:tc>
                <a:tc>
                  <a:txBody>
                    <a:bodyPr/>
                    <a:lstStyle/>
                    <a:p>
                      <a:r>
                        <a:rPr lang="en-US" sz="1000" i="0" dirty="0"/>
                        <a:t>Metric Value at Plan Launch</a:t>
                      </a:r>
                      <a:r>
                        <a:rPr lang="en-US" sz="1000" i="0" baseline="0" dirty="0"/>
                        <a:t> </a:t>
                      </a:r>
                      <a:r>
                        <a:rPr lang="en-US" sz="1000" i="1" baseline="0" dirty="0"/>
                        <a:t>(Insert Date)</a:t>
                      </a:r>
                      <a:endParaRPr lang="en-US" sz="1000" i="1" dirty="0"/>
                    </a:p>
                  </a:txBody>
                  <a:tcPr marL="100584" marR="100584" marT="50292" marB="50292" anchor="ctr"/>
                </a:tc>
                <a:tc>
                  <a:txBody>
                    <a:bodyPr/>
                    <a:lstStyle/>
                    <a:p>
                      <a:r>
                        <a:rPr lang="en-US" sz="1000" i="0" dirty="0"/>
                        <a:t>Current Metric Value</a:t>
                      </a:r>
                      <a:br>
                        <a:rPr lang="en-US" sz="1000" i="0" dirty="0"/>
                      </a:br>
                      <a:r>
                        <a:rPr lang="en-US" sz="1000" i="1" baseline="0" dirty="0"/>
                        <a:t>(Insert Date)</a:t>
                      </a:r>
                      <a:endParaRPr lang="en-US" sz="1000" i="1" dirty="0"/>
                    </a:p>
                  </a:txBody>
                  <a:tcPr marL="100584" marR="100584" marT="50292" marB="50292" anchor="ctr"/>
                </a:tc>
                <a:tc>
                  <a:txBody>
                    <a:bodyPr/>
                    <a:lstStyle/>
                    <a:p>
                      <a:r>
                        <a:rPr lang="en-US" sz="1000" i="0" dirty="0"/>
                        <a:t>Target Metric Value </a:t>
                      </a:r>
                      <a:br>
                        <a:rPr lang="en-US" sz="1000" i="0" dirty="0"/>
                      </a:br>
                      <a:r>
                        <a:rPr lang="en-US" sz="1000" i="1" baseline="0" dirty="0"/>
                        <a:t>(Insert Date)</a:t>
                      </a:r>
                      <a:endParaRPr lang="en-US" sz="1000" i="1" dirty="0"/>
                    </a:p>
                  </a:txBody>
                  <a:tcPr marL="100584" marR="100584" marT="50292" marB="50292" anchor="ctr"/>
                </a:tc>
                <a:extLst>
                  <a:ext uri="{0D108BD9-81ED-4DB2-BD59-A6C34878D82A}">
                    <a16:rowId xmlns:a16="http://schemas.microsoft.com/office/drawing/2014/main" val="10000"/>
                  </a:ext>
                </a:extLst>
              </a:tr>
              <a:tr h="407924">
                <a:tc rowSpan="9">
                  <a:txBody>
                    <a:bodyPr/>
                    <a:lstStyle/>
                    <a:p>
                      <a:pPr marL="0" marR="0" lvl="0" indent="0" algn="ctr" defTabSz="-100858" rtl="0" eaLnBrk="1" fontAlgn="auto" latinLnBrk="0" hangingPunct="1">
                        <a:lnSpc>
                          <a:spcPct val="100000"/>
                        </a:lnSpc>
                        <a:spcBef>
                          <a:spcPts val="265"/>
                        </a:spcBef>
                        <a:spcAft>
                          <a:spcPts val="0"/>
                        </a:spcAft>
                        <a:buClrTx/>
                        <a:buSzTx/>
                        <a:buFontTx/>
                        <a:buNone/>
                        <a:tabLst/>
                        <a:defRPr/>
                      </a:pPr>
                      <a:r>
                        <a:rPr lang="en-US" sz="1200" b="1" dirty="0">
                          <a:latin typeface="Times New Roman" panose="02020603050405020304" pitchFamily="18" charset="0"/>
                          <a:cs typeface="Times New Roman" panose="02020603050405020304" pitchFamily="18" charset="0"/>
                        </a:rPr>
                        <a:t>Goal 2:  Improve Student Onboarding and Retention</a:t>
                      </a:r>
                    </a:p>
                    <a:p>
                      <a:pPr marL="0" marR="0" lvl="0" indent="0" algn="ctr" defTabSz="-100858" rtl="0" eaLnBrk="1" fontAlgn="auto" latinLnBrk="0" hangingPunct="1">
                        <a:lnSpc>
                          <a:spcPct val="100000"/>
                        </a:lnSpc>
                        <a:spcBef>
                          <a:spcPts val="265"/>
                        </a:spcBef>
                        <a:spcAft>
                          <a:spcPts val="0"/>
                        </a:spcAft>
                        <a:buClrTx/>
                        <a:buSzTx/>
                        <a:buFontTx/>
                        <a:buNone/>
                        <a:tabLst/>
                        <a:defRPr/>
                      </a:pPr>
                      <a:endParaRPr lang="en-US" sz="1200" b="1" dirty="0">
                        <a:latin typeface="Times New Roman" panose="02020603050405020304" pitchFamily="18" charset="0"/>
                        <a:cs typeface="Times New Roman" panose="02020603050405020304" pitchFamily="18" charset="0"/>
                      </a:endParaRPr>
                    </a:p>
                  </a:txBody>
                  <a:tcPr marL="100584" marR="100584" marT="50292" marB="50292" vert="vert270" anchor="ctr"/>
                </a:tc>
                <a:tc rowSpan="4">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0" dirty="0">
                          <a:latin typeface="Times New Roman" panose="02020603050405020304" pitchFamily="18" charset="0"/>
                          <a:cs typeface="Times New Roman" panose="02020603050405020304" pitchFamily="18" charset="0"/>
                        </a:rPr>
                        <a:t>Strategy 1: First Year Experience</a:t>
                      </a:r>
                    </a:p>
                  </a:txBody>
                  <a:tcPr marL="100584" marR="100584" marT="50292" marB="50292"/>
                </a:tc>
                <a:tc rowSpan="4">
                  <a:txBody>
                    <a:bodyPr/>
                    <a:lstStyle/>
                    <a:p>
                      <a:r>
                        <a:rPr lang="en-US" sz="1000" i="1" dirty="0"/>
                        <a:t>Strategy</a:t>
                      </a:r>
                      <a:r>
                        <a:rPr lang="en-US" sz="1000" i="1" baseline="0" dirty="0"/>
                        <a:t> Leader</a:t>
                      </a:r>
                      <a:endParaRPr lang="en-US" sz="1000" i="1" dirty="0"/>
                    </a:p>
                  </a:txBody>
                  <a:tcPr marL="100584" marR="100584" marT="50292" marB="50292"/>
                </a:tc>
                <a:tc rowSpan="4">
                  <a:txBody>
                    <a:bodyPr/>
                    <a:lstStyle/>
                    <a:p>
                      <a:endParaRPr lang="en-US" sz="1000" i="1" dirty="0"/>
                    </a:p>
                  </a:txBody>
                  <a:tcPr marL="100584" marR="100584" marT="50292" marB="50292"/>
                </a:tc>
                <a:tc rowSpan="2">
                  <a:txBody>
                    <a:bodyPr/>
                    <a:lstStyle/>
                    <a:p>
                      <a:r>
                        <a:rPr lang="en-US" sz="1000" i="1" dirty="0"/>
                        <a:t>Key</a:t>
                      </a:r>
                      <a:r>
                        <a:rPr lang="en-US" sz="1000" i="1" baseline="0" dirty="0"/>
                        <a:t> Performance Metric</a:t>
                      </a:r>
                      <a:endParaRPr lang="en-US" sz="1000" i="1" dirty="0"/>
                    </a:p>
                  </a:txBody>
                  <a:tcPr marL="100584" marR="100584" marT="50292" marB="50292"/>
                </a:tc>
                <a:tc>
                  <a:txBody>
                    <a:bodyPr/>
                    <a:lstStyle/>
                    <a:p>
                      <a:pPr algn="ctr"/>
                      <a:r>
                        <a:rPr lang="en-US" sz="1000" i="1" dirty="0"/>
                        <a:t>Start Value</a:t>
                      </a:r>
                    </a:p>
                  </a:txBody>
                  <a:tcPr marL="100584" marR="100584" marT="50292" marB="50292" anchor="ctr"/>
                </a:tc>
                <a:tc>
                  <a:txBody>
                    <a:bodyPr/>
                    <a:lstStyle/>
                    <a:p>
                      <a:pPr algn="ctr"/>
                      <a:r>
                        <a:rPr lang="en-US" sz="1000" i="1" dirty="0"/>
                        <a:t>Today’s Value</a:t>
                      </a:r>
                    </a:p>
                  </a:txBody>
                  <a:tcPr marL="100584" marR="100584" marT="50292" marB="50292" anchor="ctr"/>
                </a:tc>
                <a:tc>
                  <a:txBody>
                    <a:bodyPr/>
                    <a:lstStyle/>
                    <a:p>
                      <a:pPr algn="ctr"/>
                      <a:r>
                        <a:rPr lang="en-US" sz="1000" i="1" dirty="0"/>
                        <a:t>Target</a:t>
                      </a:r>
                      <a:r>
                        <a:rPr lang="en-US" sz="1000" i="1" baseline="0" dirty="0"/>
                        <a:t> Value</a:t>
                      </a:r>
                      <a:endParaRPr lang="en-US" sz="1000" i="1" dirty="0"/>
                    </a:p>
                  </a:txBody>
                  <a:tcPr marL="100584" marR="100584" marT="50292" marB="50292" anchor="ctr"/>
                </a:tc>
                <a:extLst>
                  <a:ext uri="{0D108BD9-81ED-4DB2-BD59-A6C34878D82A}">
                    <a16:rowId xmlns:a16="http://schemas.microsoft.com/office/drawing/2014/main" val="10001"/>
                  </a:ext>
                </a:extLst>
              </a:tr>
              <a:tr h="275614">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2"/>
                  </a:ext>
                </a:extLst>
              </a:tr>
              <a:tr h="274320">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rowSpan="2">
                  <a:txBody>
                    <a:bodyPr/>
                    <a:lstStyle/>
                    <a:p>
                      <a:r>
                        <a:rPr lang="en-US" sz="1000" i="1" dirty="0"/>
                        <a:t>Key</a:t>
                      </a:r>
                      <a:r>
                        <a:rPr lang="en-US" sz="1000" i="1" baseline="0" dirty="0"/>
                        <a:t> Performance Metric</a:t>
                      </a:r>
                      <a:endParaRPr lang="en-US" sz="1000" i="1" dirty="0"/>
                    </a:p>
                    <a:p>
                      <a:endParaRPr lang="en-US" sz="1000" i="1" dirty="0"/>
                    </a:p>
                  </a:txBody>
                  <a:tcPr marL="100584" marR="100584" marT="50292" marB="50292"/>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extLst>
                  <a:ext uri="{0D108BD9-81ED-4DB2-BD59-A6C34878D82A}">
                    <a16:rowId xmlns:a16="http://schemas.microsoft.com/office/drawing/2014/main" val="10003"/>
                  </a:ext>
                </a:extLst>
              </a:tr>
              <a:tr h="219456">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4"/>
                  </a:ext>
                </a:extLst>
              </a:tr>
              <a:tr h="301752">
                <a:tc vMerge="1">
                  <a:txBody>
                    <a:bodyPr/>
                    <a:lstStyle/>
                    <a:p>
                      <a:endParaRPr lang="en-US" dirty="0"/>
                    </a:p>
                  </a:txBody>
                  <a:tcPr/>
                </a:tc>
                <a:tc rowSpan="4">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0" dirty="0">
                          <a:latin typeface="Times New Roman" panose="02020603050405020304" pitchFamily="18" charset="0"/>
                          <a:cs typeface="Times New Roman" panose="02020603050405020304" pitchFamily="18" charset="0"/>
                        </a:rPr>
                        <a:t>Strategy 2: Proactive Advising</a:t>
                      </a:r>
                    </a:p>
                  </a:txBody>
                  <a:tcPr marL="100584" marR="100584" marT="50292" marB="50292"/>
                </a:tc>
                <a:tc rowSpan="4">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i="1" dirty="0"/>
                        <a:t>Strategy</a:t>
                      </a:r>
                      <a:r>
                        <a:rPr lang="en-US" sz="1000" i="1" baseline="0" dirty="0"/>
                        <a:t> Leader</a:t>
                      </a:r>
                      <a:endParaRPr lang="en-US" sz="1000" i="1" dirty="0"/>
                    </a:p>
                  </a:txBody>
                  <a:tcPr marL="100584" marR="100584" marT="50292" marB="50292"/>
                </a:tc>
                <a:tc rowSpan="4">
                  <a:txBody>
                    <a:bodyPr/>
                    <a:lstStyle/>
                    <a:p>
                      <a:endParaRPr lang="en-US" sz="1000" i="1" dirty="0"/>
                    </a:p>
                  </a:txBody>
                  <a:tcPr marL="100584" marR="100584" marT="50292" marB="50292"/>
                </a:tc>
                <a:tc rowSpan="2">
                  <a:txBody>
                    <a:bodyPr/>
                    <a:lstStyle/>
                    <a:p>
                      <a:r>
                        <a:rPr lang="en-US" sz="1000" i="1" dirty="0"/>
                        <a:t>Key</a:t>
                      </a:r>
                      <a:r>
                        <a:rPr lang="en-US" sz="1000" i="1" baseline="0" dirty="0"/>
                        <a:t> Performance Metric</a:t>
                      </a:r>
                      <a:endParaRPr lang="en-US" sz="1000" i="1" dirty="0"/>
                    </a:p>
                  </a:txBody>
                  <a:tcPr marL="100584" marR="100584" marT="50292" marB="50292"/>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extLst>
                  <a:ext uri="{0D108BD9-81ED-4DB2-BD59-A6C34878D82A}">
                    <a16:rowId xmlns:a16="http://schemas.microsoft.com/office/drawing/2014/main" val="10005"/>
                  </a:ext>
                </a:extLst>
              </a:tr>
              <a:tr h="292608">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6"/>
                  </a:ext>
                </a:extLst>
              </a:tr>
              <a:tr h="292608">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rowSpan="2">
                  <a:txBody>
                    <a:bodyPr/>
                    <a:lstStyle/>
                    <a:p>
                      <a:r>
                        <a:rPr lang="en-US" sz="1000" i="1" dirty="0"/>
                        <a:t>Key</a:t>
                      </a:r>
                      <a:r>
                        <a:rPr lang="en-US" sz="1000" i="1" baseline="0" dirty="0"/>
                        <a:t> Performance Metric</a:t>
                      </a:r>
                      <a:endParaRPr lang="en-US" sz="1000" i="1" dirty="0"/>
                    </a:p>
                  </a:txBody>
                  <a:tcPr marL="100584" marR="100584" marT="50292" marB="50292"/>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extLst>
                  <a:ext uri="{0D108BD9-81ED-4DB2-BD59-A6C34878D82A}">
                    <a16:rowId xmlns:a16="http://schemas.microsoft.com/office/drawing/2014/main" val="10007"/>
                  </a:ext>
                </a:extLst>
              </a:tr>
              <a:tr h="407924">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8"/>
                  </a:ext>
                </a:extLst>
              </a:tr>
              <a:tr h="407924">
                <a:tc vMerge="1">
                  <a:txBody>
                    <a:bodyPr/>
                    <a:lstStyle/>
                    <a:p>
                      <a:pPr marL="0" marR="0" lvl="0" indent="0" algn="ctr" defTabSz="-100858" rtl="0" eaLnBrk="1" fontAlgn="auto" latinLnBrk="0" hangingPunct="1">
                        <a:lnSpc>
                          <a:spcPct val="100000"/>
                        </a:lnSpc>
                        <a:spcBef>
                          <a:spcPts val="265"/>
                        </a:spcBef>
                        <a:spcAft>
                          <a:spcPts val="0"/>
                        </a:spcAft>
                        <a:buClrTx/>
                        <a:buSzTx/>
                        <a:buFontTx/>
                        <a:buNone/>
                        <a:tabLst/>
                        <a:defRPr/>
                      </a:pPr>
                      <a:endParaRPr lang="en-US" sz="1200" b="1" dirty="0">
                        <a:latin typeface="Times New Roman" panose="02020603050405020304" pitchFamily="18" charset="0"/>
                        <a:cs typeface="Times New Roman" panose="02020603050405020304" pitchFamily="18" charset="0"/>
                      </a:endParaRPr>
                    </a:p>
                  </a:txBody>
                  <a:tcPr marL="100584" marR="100584" marT="50292" marB="50292" vert="vert27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Times New Roman" panose="02020603050405020304" pitchFamily="18" charset="0"/>
                          <a:cs typeface="Times New Roman" panose="02020603050405020304" pitchFamily="18" charset="0"/>
                        </a:rPr>
                        <a:t>Strategy 3: Student Support Services</a:t>
                      </a:r>
                    </a:p>
                    <a:p>
                      <a:endParaRPr lang="en-US" sz="1000" i="1" dirty="0"/>
                    </a:p>
                  </a:txBody>
                  <a:tcPr marL="100584" marR="100584" marT="50292" marB="50292"/>
                </a:tc>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i="1" dirty="0"/>
                        <a:t>Strategy</a:t>
                      </a:r>
                      <a:r>
                        <a:rPr lang="en-US" sz="1000" i="1" baseline="0" dirty="0"/>
                        <a:t> Leader</a:t>
                      </a:r>
                      <a:endParaRPr lang="en-US" sz="1000" i="1" dirty="0"/>
                    </a:p>
                    <a:p>
                      <a:pPr marL="0" marR="0" lvl="0" indent="0" algn="l" defTabSz="-100858" rtl="0" eaLnBrk="1" fontAlgn="auto" latinLnBrk="0" hangingPunct="1">
                        <a:lnSpc>
                          <a:spcPct val="100000"/>
                        </a:lnSpc>
                        <a:spcBef>
                          <a:spcPts val="265"/>
                        </a:spcBef>
                        <a:spcAft>
                          <a:spcPts val="0"/>
                        </a:spcAft>
                        <a:buClrTx/>
                        <a:buSzTx/>
                        <a:buFontTx/>
                        <a:buNone/>
                        <a:tabLst/>
                        <a:defRPr/>
                      </a:pPr>
                      <a:endParaRPr lang="en-US" sz="1000" i="1" dirty="0"/>
                    </a:p>
                  </a:txBody>
                  <a:tcPr marL="100584" marR="100584" marT="50292" marB="50292"/>
                </a:tc>
                <a:tc>
                  <a:txBody>
                    <a:bodyPr/>
                    <a:lstStyle/>
                    <a:p>
                      <a:endParaRPr lang="en-US" sz="1000" i="1" dirty="0"/>
                    </a:p>
                  </a:txBody>
                  <a:tcPr marL="100584" marR="100584" marT="50292" marB="5029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i="1" dirty="0"/>
                        <a:t>Key</a:t>
                      </a:r>
                      <a:r>
                        <a:rPr lang="en-US" sz="1000" i="1" baseline="0" dirty="0"/>
                        <a:t> Performance Metric</a:t>
                      </a:r>
                      <a:endParaRPr lang="en-US" sz="1000" i="1" dirty="0"/>
                    </a:p>
                    <a:p>
                      <a:endParaRPr lang="en-US" sz="1000" i="1" dirty="0"/>
                    </a:p>
                  </a:txBody>
                  <a:tcPr marL="100584" marR="100584" marT="50292" marB="50292"/>
                </a:tc>
                <a:tc gridSpan="3">
                  <a:txBody>
                    <a:bodyPr/>
                    <a:lstStyle/>
                    <a:p>
                      <a:endParaRPr lang="en-US" sz="900" dirty="0"/>
                    </a:p>
                  </a:txBody>
                  <a:tcPr marL="100584" marR="100584" marT="50292" marB="50292"/>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60067992"/>
                  </a:ext>
                </a:extLst>
              </a:tr>
            </a:tbl>
          </a:graphicData>
        </a:graphic>
      </p:graphicFrame>
      <p:sp>
        <p:nvSpPr>
          <p:cNvPr id="5" name="Rectangle 4">
            <a:extLst>
              <a:ext uri="{FF2B5EF4-FFF2-40B4-BE49-F238E27FC236}">
                <a16:creationId xmlns:a16="http://schemas.microsoft.com/office/drawing/2014/main" id="{A7F5E3FB-78ED-CAC7-C124-B7F306527154}"/>
              </a:ext>
            </a:extLst>
          </p:cNvPr>
          <p:cNvSpPr/>
          <p:nvPr/>
        </p:nvSpPr>
        <p:spPr bwMode="gray">
          <a:xfrm>
            <a:off x="6894763" y="2645696"/>
            <a:ext cx="1826934" cy="16711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6" name="Rectangle 5">
            <a:extLst>
              <a:ext uri="{FF2B5EF4-FFF2-40B4-BE49-F238E27FC236}">
                <a16:creationId xmlns:a16="http://schemas.microsoft.com/office/drawing/2014/main" id="{65507D44-77F7-3B08-32AA-D2359326C7BF}"/>
              </a:ext>
            </a:extLst>
          </p:cNvPr>
          <p:cNvSpPr/>
          <p:nvPr/>
        </p:nvSpPr>
        <p:spPr bwMode="gray">
          <a:xfrm>
            <a:off x="8302939" y="3161937"/>
            <a:ext cx="1826934" cy="16711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7" name="Rectangle 6">
            <a:extLst>
              <a:ext uri="{FF2B5EF4-FFF2-40B4-BE49-F238E27FC236}">
                <a16:creationId xmlns:a16="http://schemas.microsoft.com/office/drawing/2014/main" id="{FE5660C3-4329-2E0B-6280-876742B95EF8}"/>
              </a:ext>
            </a:extLst>
          </p:cNvPr>
          <p:cNvSpPr/>
          <p:nvPr/>
        </p:nvSpPr>
        <p:spPr bwMode="gray">
          <a:xfrm>
            <a:off x="6921449" y="3730126"/>
            <a:ext cx="1826934" cy="1950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8" name="Rectangle 7">
            <a:extLst>
              <a:ext uri="{FF2B5EF4-FFF2-40B4-BE49-F238E27FC236}">
                <a16:creationId xmlns:a16="http://schemas.microsoft.com/office/drawing/2014/main" id="{6478E240-ECBF-978C-F91E-24BDD10B7CFA}"/>
              </a:ext>
            </a:extLst>
          </p:cNvPr>
          <p:cNvSpPr/>
          <p:nvPr/>
        </p:nvSpPr>
        <p:spPr bwMode="gray">
          <a:xfrm>
            <a:off x="6921449" y="4385133"/>
            <a:ext cx="1826934" cy="1950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1" name="Rectangle 10">
            <a:extLst>
              <a:ext uri="{FF2B5EF4-FFF2-40B4-BE49-F238E27FC236}">
                <a16:creationId xmlns:a16="http://schemas.microsoft.com/office/drawing/2014/main" id="{7448677B-D3E5-993A-9DA3-2A0E70400B1A}"/>
              </a:ext>
            </a:extLst>
          </p:cNvPr>
          <p:cNvSpPr/>
          <p:nvPr/>
        </p:nvSpPr>
        <p:spPr bwMode="gray">
          <a:xfrm>
            <a:off x="769860" y="5379580"/>
            <a:ext cx="4681767" cy="491581"/>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2" name="Oval 11">
            <a:extLst>
              <a:ext uri="{FF2B5EF4-FFF2-40B4-BE49-F238E27FC236}">
                <a16:creationId xmlns:a16="http://schemas.microsoft.com/office/drawing/2014/main" id="{6784B96A-4AFD-896D-A041-F041BF493639}"/>
              </a:ext>
            </a:extLst>
          </p:cNvPr>
          <p:cNvSpPr/>
          <p:nvPr/>
        </p:nvSpPr>
        <p:spPr bwMode="gray">
          <a:xfrm>
            <a:off x="828094" y="5507338"/>
            <a:ext cx="236064" cy="236064"/>
          </a:xfrm>
          <a:prstGeom prst="ellipse">
            <a:avLst/>
          </a:prstGeom>
          <a:solidFill>
            <a:srgbClr val="7FCB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4" name="Oval 13">
            <a:extLst>
              <a:ext uri="{FF2B5EF4-FFF2-40B4-BE49-F238E27FC236}">
                <a16:creationId xmlns:a16="http://schemas.microsoft.com/office/drawing/2014/main" id="{26520ACA-2872-69DF-DAF5-D442CAF0FB99}"/>
              </a:ext>
            </a:extLst>
          </p:cNvPr>
          <p:cNvSpPr/>
          <p:nvPr/>
        </p:nvSpPr>
        <p:spPr bwMode="gray">
          <a:xfrm>
            <a:off x="2021801" y="5507337"/>
            <a:ext cx="236064" cy="23606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dirty="0"/>
          </a:p>
        </p:txBody>
      </p:sp>
      <p:sp>
        <p:nvSpPr>
          <p:cNvPr id="15" name="Oval 14">
            <a:extLst>
              <a:ext uri="{FF2B5EF4-FFF2-40B4-BE49-F238E27FC236}">
                <a16:creationId xmlns:a16="http://schemas.microsoft.com/office/drawing/2014/main" id="{8133FA29-8D70-D619-977F-A14C28B1A492}"/>
              </a:ext>
            </a:extLst>
          </p:cNvPr>
          <p:cNvSpPr/>
          <p:nvPr/>
        </p:nvSpPr>
        <p:spPr bwMode="gray">
          <a:xfrm>
            <a:off x="3736714" y="5507337"/>
            <a:ext cx="236064" cy="23606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7" name="TextBox 16">
            <a:extLst>
              <a:ext uri="{FF2B5EF4-FFF2-40B4-BE49-F238E27FC236}">
                <a16:creationId xmlns:a16="http://schemas.microsoft.com/office/drawing/2014/main" id="{E8C70AA7-6F02-5E63-053C-1689C107E23A}"/>
              </a:ext>
            </a:extLst>
          </p:cNvPr>
          <p:cNvSpPr txBox="1"/>
          <p:nvPr/>
        </p:nvSpPr>
        <p:spPr bwMode="gray">
          <a:xfrm>
            <a:off x="1122392" y="5549195"/>
            <a:ext cx="634789" cy="152349"/>
          </a:xfrm>
          <a:prstGeom prst="rect">
            <a:avLst/>
          </a:prstGeom>
          <a:noFill/>
        </p:spPr>
        <p:txBody>
          <a:bodyPr wrap="none" lIns="0" tIns="0" rIns="0" bIns="0" rtlCol="0">
            <a:spAutoFit/>
          </a:bodyPr>
          <a:lstStyle/>
          <a:p>
            <a:pPr>
              <a:spcBef>
                <a:spcPts val="550"/>
              </a:spcBef>
            </a:pPr>
            <a:r>
              <a:rPr lang="en-US" sz="990" b="1" dirty="0"/>
              <a:t>On Track</a:t>
            </a:r>
          </a:p>
        </p:txBody>
      </p:sp>
      <p:sp>
        <p:nvSpPr>
          <p:cNvPr id="18" name="TextBox 17">
            <a:extLst>
              <a:ext uri="{FF2B5EF4-FFF2-40B4-BE49-F238E27FC236}">
                <a16:creationId xmlns:a16="http://schemas.microsoft.com/office/drawing/2014/main" id="{04C6D165-3284-ADC9-C222-6E2DC5E9EF5F}"/>
              </a:ext>
            </a:extLst>
          </p:cNvPr>
          <p:cNvSpPr txBox="1"/>
          <p:nvPr/>
        </p:nvSpPr>
        <p:spPr bwMode="gray">
          <a:xfrm>
            <a:off x="2316099" y="5551332"/>
            <a:ext cx="1011495" cy="152349"/>
          </a:xfrm>
          <a:prstGeom prst="rect">
            <a:avLst/>
          </a:prstGeom>
          <a:noFill/>
        </p:spPr>
        <p:txBody>
          <a:bodyPr wrap="none" lIns="0" tIns="0" rIns="0" bIns="0" rtlCol="0">
            <a:spAutoFit/>
          </a:bodyPr>
          <a:lstStyle/>
          <a:p>
            <a:pPr>
              <a:spcBef>
                <a:spcPts val="550"/>
              </a:spcBef>
            </a:pPr>
            <a:r>
              <a:rPr lang="en-US" sz="990" b="1" dirty="0"/>
              <a:t>Minor Setback</a:t>
            </a:r>
          </a:p>
        </p:txBody>
      </p:sp>
      <p:sp>
        <p:nvSpPr>
          <p:cNvPr id="19" name="TextBox 18">
            <a:extLst>
              <a:ext uri="{FF2B5EF4-FFF2-40B4-BE49-F238E27FC236}">
                <a16:creationId xmlns:a16="http://schemas.microsoft.com/office/drawing/2014/main" id="{12CA5937-A9BD-88D5-9D81-0FD282FBFB82}"/>
              </a:ext>
            </a:extLst>
          </p:cNvPr>
          <p:cNvSpPr txBox="1"/>
          <p:nvPr/>
        </p:nvSpPr>
        <p:spPr bwMode="gray">
          <a:xfrm>
            <a:off x="4061887" y="5549194"/>
            <a:ext cx="1014700" cy="152349"/>
          </a:xfrm>
          <a:prstGeom prst="rect">
            <a:avLst/>
          </a:prstGeom>
          <a:noFill/>
        </p:spPr>
        <p:txBody>
          <a:bodyPr wrap="none" lIns="0" tIns="0" rIns="0" bIns="0" rtlCol="0">
            <a:spAutoFit/>
          </a:bodyPr>
          <a:lstStyle/>
          <a:p>
            <a:pPr>
              <a:spcBef>
                <a:spcPts val="550"/>
              </a:spcBef>
            </a:pPr>
            <a:r>
              <a:rPr lang="en-US" sz="990" b="1" dirty="0"/>
              <a:t>Major Setback</a:t>
            </a:r>
          </a:p>
        </p:txBody>
      </p:sp>
      <p:sp>
        <p:nvSpPr>
          <p:cNvPr id="13" name="Oval 12">
            <a:extLst>
              <a:ext uri="{FF2B5EF4-FFF2-40B4-BE49-F238E27FC236}">
                <a16:creationId xmlns:a16="http://schemas.microsoft.com/office/drawing/2014/main" id="{6B30C191-2343-E6DA-38EC-B73240C45F96}"/>
              </a:ext>
            </a:extLst>
          </p:cNvPr>
          <p:cNvSpPr/>
          <p:nvPr/>
        </p:nvSpPr>
        <p:spPr bwMode="gray">
          <a:xfrm>
            <a:off x="4738678" y="3925136"/>
            <a:ext cx="236064" cy="236064"/>
          </a:xfrm>
          <a:prstGeom prst="ellipse">
            <a:avLst/>
          </a:prstGeom>
          <a:solidFill>
            <a:srgbClr val="7FCB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6" name="Oval 15">
            <a:extLst>
              <a:ext uri="{FF2B5EF4-FFF2-40B4-BE49-F238E27FC236}">
                <a16:creationId xmlns:a16="http://schemas.microsoft.com/office/drawing/2014/main" id="{3C95253D-1B67-32B5-EF46-DE4290ADF2B4}"/>
              </a:ext>
            </a:extLst>
          </p:cNvPr>
          <p:cNvSpPr/>
          <p:nvPr/>
        </p:nvSpPr>
        <p:spPr bwMode="gray">
          <a:xfrm>
            <a:off x="4738678" y="2729253"/>
            <a:ext cx="236064" cy="23606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dirty="0"/>
          </a:p>
        </p:txBody>
      </p:sp>
      <p:sp>
        <p:nvSpPr>
          <p:cNvPr id="20" name="Oval 19">
            <a:extLst>
              <a:ext uri="{FF2B5EF4-FFF2-40B4-BE49-F238E27FC236}">
                <a16:creationId xmlns:a16="http://schemas.microsoft.com/office/drawing/2014/main" id="{8EE73181-8697-E851-CBBA-2E228625C8E3}"/>
              </a:ext>
            </a:extLst>
          </p:cNvPr>
          <p:cNvSpPr/>
          <p:nvPr/>
        </p:nvSpPr>
        <p:spPr bwMode="gray">
          <a:xfrm>
            <a:off x="4768061" y="4895068"/>
            <a:ext cx="236064" cy="23606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Tree>
    <p:extLst>
      <p:ext uri="{BB962C8B-B14F-4D97-AF65-F5344CB8AC3E}">
        <p14:creationId xmlns:p14="http://schemas.microsoft.com/office/powerpoint/2010/main" val="2341521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5A1F1-2B70-D473-80ED-3ABC9A9F514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9FDF901-05FA-0A1E-98BD-AA8AA41F950B}"/>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2" name="Title 5">
            <a:extLst>
              <a:ext uri="{FF2B5EF4-FFF2-40B4-BE49-F238E27FC236}">
                <a16:creationId xmlns:a16="http://schemas.microsoft.com/office/drawing/2014/main" id="{3671881D-9B36-FA00-1BE9-89358E5D220C}"/>
              </a:ext>
            </a:extLst>
          </p:cNvPr>
          <p:cNvSpPr>
            <a:spLocks noGrp="1"/>
          </p:cNvSpPr>
          <p:nvPr>
            <p:ph type="title"/>
          </p:nvPr>
        </p:nvSpPr>
        <p:spPr>
          <a:xfrm>
            <a:off x="769860" y="1229775"/>
            <a:ext cx="4286772" cy="276999"/>
          </a:xfrm>
        </p:spPr>
        <p:txBody>
          <a:bodyPr/>
          <a:lstStyle/>
          <a:p>
            <a:pPr algn="l"/>
            <a:r>
              <a:rPr lang="en-US" sz="1600" dirty="0"/>
              <a:t>Performance Scorecard Template</a:t>
            </a:r>
          </a:p>
        </p:txBody>
      </p:sp>
      <p:graphicFrame>
        <p:nvGraphicFramePr>
          <p:cNvPr id="3" name="Table 2">
            <a:extLst>
              <a:ext uri="{FF2B5EF4-FFF2-40B4-BE49-F238E27FC236}">
                <a16:creationId xmlns:a16="http://schemas.microsoft.com/office/drawing/2014/main" id="{10A7281A-FF0A-5FA9-9946-52DF9D88DA4F}"/>
              </a:ext>
            </a:extLst>
          </p:cNvPr>
          <p:cNvGraphicFramePr>
            <a:graphicFrameLocks noGrp="1"/>
          </p:cNvGraphicFramePr>
          <p:nvPr>
            <p:extLst>
              <p:ext uri="{D42A27DB-BD31-4B8C-83A1-F6EECF244321}">
                <p14:modId xmlns:p14="http://schemas.microsoft.com/office/powerpoint/2010/main" val="2266289120"/>
              </p:ext>
            </p:extLst>
          </p:nvPr>
        </p:nvGraphicFramePr>
        <p:xfrm>
          <a:off x="769861" y="1598236"/>
          <a:ext cx="10377963" cy="3689882"/>
        </p:xfrm>
        <a:graphic>
          <a:graphicData uri="http://schemas.openxmlformats.org/drawingml/2006/table">
            <a:tbl>
              <a:tblPr firstRow="1" bandRow="1">
                <a:tableStyleId>{7DF18680-E054-41AD-8BC1-D1AEF772440D}</a:tableStyleId>
              </a:tblPr>
              <a:tblGrid>
                <a:gridCol w="821195">
                  <a:extLst>
                    <a:ext uri="{9D8B030D-6E8A-4147-A177-3AD203B41FA5}">
                      <a16:colId xmlns:a16="http://schemas.microsoft.com/office/drawing/2014/main" val="20000"/>
                    </a:ext>
                  </a:extLst>
                </a:gridCol>
                <a:gridCol w="1773296">
                  <a:extLst>
                    <a:ext uri="{9D8B030D-6E8A-4147-A177-3AD203B41FA5}">
                      <a16:colId xmlns:a16="http://schemas.microsoft.com/office/drawing/2014/main" val="20001"/>
                    </a:ext>
                  </a:extLst>
                </a:gridCol>
                <a:gridCol w="1050882">
                  <a:extLst>
                    <a:ext uri="{9D8B030D-6E8A-4147-A177-3AD203B41FA5}">
                      <a16:colId xmlns:a16="http://schemas.microsoft.com/office/drawing/2014/main" val="20002"/>
                    </a:ext>
                  </a:extLst>
                </a:gridCol>
                <a:gridCol w="1096622">
                  <a:extLst>
                    <a:ext uri="{9D8B030D-6E8A-4147-A177-3AD203B41FA5}">
                      <a16:colId xmlns:a16="http://schemas.microsoft.com/office/drawing/2014/main" val="20003"/>
                    </a:ext>
                  </a:extLst>
                </a:gridCol>
                <a:gridCol w="1343655">
                  <a:extLst>
                    <a:ext uri="{9D8B030D-6E8A-4147-A177-3AD203B41FA5}">
                      <a16:colId xmlns:a16="http://schemas.microsoft.com/office/drawing/2014/main" val="20004"/>
                    </a:ext>
                  </a:extLst>
                </a:gridCol>
                <a:gridCol w="1478331">
                  <a:extLst>
                    <a:ext uri="{9D8B030D-6E8A-4147-A177-3AD203B41FA5}">
                      <a16:colId xmlns:a16="http://schemas.microsoft.com/office/drawing/2014/main" val="20005"/>
                    </a:ext>
                  </a:extLst>
                </a:gridCol>
                <a:gridCol w="1406991">
                  <a:extLst>
                    <a:ext uri="{9D8B030D-6E8A-4147-A177-3AD203B41FA5}">
                      <a16:colId xmlns:a16="http://schemas.microsoft.com/office/drawing/2014/main" val="20006"/>
                    </a:ext>
                  </a:extLst>
                </a:gridCol>
                <a:gridCol w="1406991">
                  <a:extLst>
                    <a:ext uri="{9D8B030D-6E8A-4147-A177-3AD203B41FA5}">
                      <a16:colId xmlns:a16="http://schemas.microsoft.com/office/drawing/2014/main" val="20007"/>
                    </a:ext>
                  </a:extLst>
                </a:gridCol>
              </a:tblGrid>
              <a:tr h="553212">
                <a:tc>
                  <a:txBody>
                    <a:bodyPr/>
                    <a:lstStyle/>
                    <a:p>
                      <a:r>
                        <a:rPr lang="en-US" sz="1000" dirty="0"/>
                        <a:t>Goal</a:t>
                      </a:r>
                    </a:p>
                  </a:txBody>
                  <a:tcPr marL="100584" marR="100584" marT="50292" marB="50292" anchor="ctr"/>
                </a:tc>
                <a:tc>
                  <a:txBody>
                    <a:bodyPr/>
                    <a:lstStyle/>
                    <a:p>
                      <a:r>
                        <a:rPr lang="en-US" sz="1000" dirty="0"/>
                        <a:t>Strategy</a:t>
                      </a:r>
                    </a:p>
                  </a:txBody>
                  <a:tcPr marL="100584" marR="100584" marT="50292" marB="50292" anchor="ctr"/>
                </a:tc>
                <a:tc>
                  <a:txBody>
                    <a:bodyPr/>
                    <a:lstStyle/>
                    <a:p>
                      <a:r>
                        <a:rPr lang="en-US" sz="1000" dirty="0"/>
                        <a:t>Owner</a:t>
                      </a:r>
                    </a:p>
                  </a:txBody>
                  <a:tcPr marL="100584" marR="100584" marT="50292" marB="50292" anchor="ctr"/>
                </a:tc>
                <a:tc>
                  <a:txBody>
                    <a:bodyPr/>
                    <a:lstStyle/>
                    <a:p>
                      <a:r>
                        <a:rPr lang="en-US" sz="1000" dirty="0"/>
                        <a:t>Status</a:t>
                      </a:r>
                      <a:r>
                        <a:rPr lang="en-US" sz="1000" baseline="0" dirty="0"/>
                        <a:t> of Related Initiatives</a:t>
                      </a:r>
                      <a:endParaRPr lang="en-US" sz="1000" dirty="0"/>
                    </a:p>
                  </a:txBody>
                  <a:tcPr marL="100584" marR="100584" marT="50292" marB="50292" anchor="ctr"/>
                </a:tc>
                <a:tc>
                  <a:txBody>
                    <a:bodyPr/>
                    <a:lstStyle/>
                    <a:p>
                      <a:r>
                        <a:rPr lang="en-US" sz="1000" dirty="0"/>
                        <a:t>Metric</a:t>
                      </a:r>
                    </a:p>
                  </a:txBody>
                  <a:tcPr marL="100584" marR="100584" marT="50292" marB="50292" anchor="ctr"/>
                </a:tc>
                <a:tc>
                  <a:txBody>
                    <a:bodyPr/>
                    <a:lstStyle/>
                    <a:p>
                      <a:r>
                        <a:rPr lang="en-US" sz="1000" i="0" dirty="0"/>
                        <a:t>Metric Value at Plan Launch</a:t>
                      </a:r>
                      <a:r>
                        <a:rPr lang="en-US" sz="1000" i="0" baseline="0" dirty="0"/>
                        <a:t> </a:t>
                      </a:r>
                      <a:r>
                        <a:rPr lang="en-US" sz="1000" i="1" baseline="0" dirty="0"/>
                        <a:t>(Insert Date)</a:t>
                      </a:r>
                      <a:endParaRPr lang="en-US" sz="1000" i="1" dirty="0"/>
                    </a:p>
                  </a:txBody>
                  <a:tcPr marL="100584" marR="100584" marT="50292" marB="50292" anchor="ctr"/>
                </a:tc>
                <a:tc>
                  <a:txBody>
                    <a:bodyPr/>
                    <a:lstStyle/>
                    <a:p>
                      <a:r>
                        <a:rPr lang="en-US" sz="1000" i="0" dirty="0"/>
                        <a:t>Current Metric Value</a:t>
                      </a:r>
                      <a:br>
                        <a:rPr lang="en-US" sz="1000" i="0" dirty="0"/>
                      </a:br>
                      <a:r>
                        <a:rPr lang="en-US" sz="1000" i="1" baseline="0" dirty="0"/>
                        <a:t>(Insert Date)</a:t>
                      </a:r>
                      <a:endParaRPr lang="en-US" sz="1000" i="1" dirty="0"/>
                    </a:p>
                  </a:txBody>
                  <a:tcPr marL="100584" marR="100584" marT="50292" marB="50292" anchor="ctr"/>
                </a:tc>
                <a:tc>
                  <a:txBody>
                    <a:bodyPr/>
                    <a:lstStyle/>
                    <a:p>
                      <a:r>
                        <a:rPr lang="en-US" sz="1000" i="0" dirty="0"/>
                        <a:t>Target Metric Value </a:t>
                      </a:r>
                      <a:br>
                        <a:rPr lang="en-US" sz="1000" i="0" dirty="0"/>
                      </a:br>
                      <a:r>
                        <a:rPr lang="en-US" sz="1000" i="1" baseline="0" dirty="0"/>
                        <a:t>(Insert Date)</a:t>
                      </a:r>
                      <a:endParaRPr lang="en-US" sz="1000" i="1" dirty="0"/>
                    </a:p>
                  </a:txBody>
                  <a:tcPr marL="100584" marR="100584" marT="50292" marB="50292" anchor="ctr"/>
                </a:tc>
                <a:extLst>
                  <a:ext uri="{0D108BD9-81ED-4DB2-BD59-A6C34878D82A}">
                    <a16:rowId xmlns:a16="http://schemas.microsoft.com/office/drawing/2014/main" val="10000"/>
                  </a:ext>
                </a:extLst>
              </a:tr>
              <a:tr h="407924">
                <a:tc rowSpan="10">
                  <a:txBody>
                    <a:bodyPr/>
                    <a:lstStyle/>
                    <a:p>
                      <a:pPr marL="0" marR="0" lvl="0" indent="0" algn="ctr" defTabSz="-100858" rtl="0" eaLnBrk="1" fontAlgn="auto" latinLnBrk="0" hangingPunct="1">
                        <a:lnSpc>
                          <a:spcPct val="100000"/>
                        </a:lnSpc>
                        <a:spcBef>
                          <a:spcPts val="265"/>
                        </a:spcBef>
                        <a:spcAft>
                          <a:spcPts val="0"/>
                        </a:spcAft>
                        <a:buClrTx/>
                        <a:buSzTx/>
                        <a:buFontTx/>
                        <a:buNone/>
                        <a:tabLst/>
                        <a:defRPr/>
                      </a:pPr>
                      <a:r>
                        <a:rPr lang="en-US" sz="1200" b="1" dirty="0">
                          <a:latin typeface="Times New Roman" panose="02020603050405020304" pitchFamily="18" charset="0"/>
                          <a:cs typeface="Times New Roman" panose="02020603050405020304" pitchFamily="18" charset="0"/>
                        </a:rPr>
                        <a:t>Goal 3:  Strengthen Pathways (PSEO and Transitions)</a:t>
                      </a:r>
                    </a:p>
                    <a:p>
                      <a:pPr marL="0" marR="0" lvl="0" indent="0" algn="ctr" defTabSz="-100858" rtl="0" eaLnBrk="1" fontAlgn="auto" latinLnBrk="0" hangingPunct="1">
                        <a:lnSpc>
                          <a:spcPct val="100000"/>
                        </a:lnSpc>
                        <a:spcBef>
                          <a:spcPts val="265"/>
                        </a:spcBef>
                        <a:spcAft>
                          <a:spcPts val="0"/>
                        </a:spcAft>
                        <a:buClrTx/>
                        <a:buSzTx/>
                        <a:buFontTx/>
                        <a:buNone/>
                        <a:tabLst/>
                        <a:defRPr/>
                      </a:pPr>
                      <a:endParaRPr lang="en-US" sz="1200" b="1" dirty="0">
                        <a:latin typeface="Times New Roman" panose="02020603050405020304" pitchFamily="18" charset="0"/>
                        <a:cs typeface="Times New Roman" panose="02020603050405020304" pitchFamily="18" charset="0"/>
                      </a:endParaRPr>
                    </a:p>
                  </a:txBody>
                  <a:tcPr marL="100584" marR="100584" marT="50292" marB="50292" vert="vert270" anchor="ctr"/>
                </a:tc>
                <a:tc rowSpan="4">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0" dirty="0">
                          <a:latin typeface="Times New Roman" panose="02020603050405020304" pitchFamily="18" charset="0"/>
                          <a:cs typeface="Times New Roman" panose="02020603050405020304" pitchFamily="18" charset="0"/>
                        </a:rPr>
                        <a:t>Strategy 1: PSEO Pipeline</a:t>
                      </a:r>
                    </a:p>
                  </a:txBody>
                  <a:tcPr marL="100584" marR="100584" marT="50292" marB="50292"/>
                </a:tc>
                <a:tc rowSpan="4">
                  <a:txBody>
                    <a:bodyPr/>
                    <a:lstStyle/>
                    <a:p>
                      <a:r>
                        <a:rPr lang="en-US" sz="1000" i="1" dirty="0"/>
                        <a:t>Strategy</a:t>
                      </a:r>
                      <a:r>
                        <a:rPr lang="en-US" sz="1000" i="1" baseline="0" dirty="0"/>
                        <a:t> Leader</a:t>
                      </a:r>
                      <a:endParaRPr lang="en-US" sz="1000" i="1" dirty="0"/>
                    </a:p>
                  </a:txBody>
                  <a:tcPr marL="100584" marR="100584" marT="50292" marB="50292"/>
                </a:tc>
                <a:tc rowSpan="4">
                  <a:txBody>
                    <a:bodyPr/>
                    <a:lstStyle/>
                    <a:p>
                      <a:endParaRPr lang="en-US" sz="1000" i="1" dirty="0"/>
                    </a:p>
                  </a:txBody>
                  <a:tcPr marL="100584" marR="100584" marT="50292" marB="50292"/>
                </a:tc>
                <a:tc rowSpan="2">
                  <a:txBody>
                    <a:bodyPr/>
                    <a:lstStyle/>
                    <a:p>
                      <a:r>
                        <a:rPr lang="en-US" sz="1000" i="1" dirty="0"/>
                        <a:t>Key</a:t>
                      </a:r>
                      <a:r>
                        <a:rPr lang="en-US" sz="1000" i="1" baseline="0" dirty="0"/>
                        <a:t> Performance Metric</a:t>
                      </a:r>
                      <a:endParaRPr lang="en-US" sz="1000" i="1" dirty="0"/>
                    </a:p>
                  </a:txBody>
                  <a:tcPr marL="100584" marR="100584" marT="50292" marB="50292"/>
                </a:tc>
                <a:tc>
                  <a:txBody>
                    <a:bodyPr/>
                    <a:lstStyle/>
                    <a:p>
                      <a:pPr algn="ctr"/>
                      <a:r>
                        <a:rPr lang="en-US" sz="1000" i="1" dirty="0"/>
                        <a:t>Start Value</a:t>
                      </a:r>
                    </a:p>
                  </a:txBody>
                  <a:tcPr marL="100584" marR="100584" marT="50292" marB="50292" anchor="ctr"/>
                </a:tc>
                <a:tc>
                  <a:txBody>
                    <a:bodyPr/>
                    <a:lstStyle/>
                    <a:p>
                      <a:pPr algn="ctr"/>
                      <a:r>
                        <a:rPr lang="en-US" sz="1000" i="1" dirty="0"/>
                        <a:t>Today’s Value</a:t>
                      </a:r>
                    </a:p>
                  </a:txBody>
                  <a:tcPr marL="100584" marR="100584" marT="50292" marB="50292" anchor="ctr"/>
                </a:tc>
                <a:tc>
                  <a:txBody>
                    <a:bodyPr/>
                    <a:lstStyle/>
                    <a:p>
                      <a:pPr algn="ctr"/>
                      <a:r>
                        <a:rPr lang="en-US" sz="1000" i="1" dirty="0"/>
                        <a:t>Target</a:t>
                      </a:r>
                      <a:r>
                        <a:rPr lang="en-US" sz="1000" i="1" baseline="0" dirty="0"/>
                        <a:t> Value</a:t>
                      </a:r>
                      <a:endParaRPr lang="en-US" sz="1000" i="1" dirty="0"/>
                    </a:p>
                  </a:txBody>
                  <a:tcPr marL="100584" marR="100584" marT="50292" marB="50292" anchor="ctr"/>
                </a:tc>
                <a:extLst>
                  <a:ext uri="{0D108BD9-81ED-4DB2-BD59-A6C34878D82A}">
                    <a16:rowId xmlns:a16="http://schemas.microsoft.com/office/drawing/2014/main" val="10001"/>
                  </a:ext>
                </a:extLst>
              </a:tr>
              <a:tr h="275614">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2"/>
                  </a:ext>
                </a:extLst>
              </a:tr>
              <a:tr h="274320">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rowSpan="2">
                  <a:txBody>
                    <a:bodyPr/>
                    <a:lstStyle/>
                    <a:p>
                      <a:r>
                        <a:rPr lang="en-US" sz="1000" i="1" dirty="0"/>
                        <a:t>Key</a:t>
                      </a:r>
                      <a:r>
                        <a:rPr lang="en-US" sz="1000" i="1" baseline="0" dirty="0"/>
                        <a:t> Performance Metric</a:t>
                      </a:r>
                      <a:endParaRPr lang="en-US" sz="1000" i="1" dirty="0"/>
                    </a:p>
                    <a:p>
                      <a:endParaRPr lang="en-US" sz="1000" i="1" dirty="0"/>
                    </a:p>
                  </a:txBody>
                  <a:tcPr marL="100584" marR="100584" marT="50292" marB="50292"/>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extLst>
                  <a:ext uri="{0D108BD9-81ED-4DB2-BD59-A6C34878D82A}">
                    <a16:rowId xmlns:a16="http://schemas.microsoft.com/office/drawing/2014/main" val="10003"/>
                  </a:ext>
                </a:extLst>
              </a:tr>
              <a:tr h="219456">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4"/>
                  </a:ext>
                </a:extLst>
              </a:tr>
              <a:tr h="301752">
                <a:tc vMerge="1">
                  <a:txBody>
                    <a:bodyPr/>
                    <a:lstStyle/>
                    <a:p>
                      <a:endParaRPr lang="en-US" dirty="0"/>
                    </a:p>
                  </a:txBody>
                  <a:tcPr/>
                </a:tc>
                <a:tc rowSpan="4">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0" dirty="0">
                          <a:latin typeface="Times New Roman" panose="02020603050405020304" pitchFamily="18" charset="0"/>
                          <a:cs typeface="Times New Roman" panose="02020603050405020304" pitchFamily="18" charset="0"/>
                        </a:rPr>
                        <a:t>Strategy 2: Adult Learner Re-engagement</a:t>
                      </a:r>
                    </a:p>
                  </a:txBody>
                  <a:tcPr marL="100584" marR="100584" marT="50292" marB="50292"/>
                </a:tc>
                <a:tc rowSpan="4">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i="1" dirty="0"/>
                        <a:t>Strategy</a:t>
                      </a:r>
                      <a:r>
                        <a:rPr lang="en-US" sz="1000" i="1" baseline="0" dirty="0"/>
                        <a:t> Leader</a:t>
                      </a:r>
                      <a:endParaRPr lang="en-US" sz="1000" i="1" dirty="0"/>
                    </a:p>
                  </a:txBody>
                  <a:tcPr marL="100584" marR="100584" marT="50292" marB="50292"/>
                </a:tc>
                <a:tc rowSpan="4">
                  <a:txBody>
                    <a:bodyPr/>
                    <a:lstStyle/>
                    <a:p>
                      <a:endParaRPr lang="en-US" sz="1000" i="1" dirty="0"/>
                    </a:p>
                  </a:txBody>
                  <a:tcPr marL="100584" marR="100584" marT="50292" marB="50292"/>
                </a:tc>
                <a:tc rowSpan="2">
                  <a:txBody>
                    <a:bodyPr/>
                    <a:lstStyle/>
                    <a:p>
                      <a:r>
                        <a:rPr lang="en-US" sz="1000" i="1" dirty="0"/>
                        <a:t>Key</a:t>
                      </a:r>
                      <a:r>
                        <a:rPr lang="en-US" sz="1000" i="1" baseline="0" dirty="0"/>
                        <a:t> Performance Metric</a:t>
                      </a:r>
                      <a:endParaRPr lang="en-US" sz="1000" i="1" dirty="0"/>
                    </a:p>
                  </a:txBody>
                  <a:tcPr marL="100584" marR="100584" marT="50292" marB="50292"/>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extLst>
                  <a:ext uri="{0D108BD9-81ED-4DB2-BD59-A6C34878D82A}">
                    <a16:rowId xmlns:a16="http://schemas.microsoft.com/office/drawing/2014/main" val="10005"/>
                  </a:ext>
                </a:extLst>
              </a:tr>
              <a:tr h="292608">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6"/>
                  </a:ext>
                </a:extLst>
              </a:tr>
              <a:tr h="292608">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rowSpan="2">
                  <a:txBody>
                    <a:bodyPr/>
                    <a:lstStyle/>
                    <a:p>
                      <a:r>
                        <a:rPr lang="en-US" sz="1000" i="1" dirty="0"/>
                        <a:t>Key</a:t>
                      </a:r>
                      <a:r>
                        <a:rPr lang="en-US" sz="1000" i="1" baseline="0" dirty="0"/>
                        <a:t> Performance Metric</a:t>
                      </a:r>
                      <a:endParaRPr lang="en-US" sz="1000" i="1" dirty="0"/>
                    </a:p>
                  </a:txBody>
                  <a:tcPr marL="100584" marR="100584" marT="50292" marB="50292"/>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extLst>
                  <a:ext uri="{0D108BD9-81ED-4DB2-BD59-A6C34878D82A}">
                    <a16:rowId xmlns:a16="http://schemas.microsoft.com/office/drawing/2014/main" val="10007"/>
                  </a:ext>
                </a:extLst>
              </a:tr>
              <a:tr h="407924">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8"/>
                  </a:ext>
                </a:extLst>
              </a:tr>
              <a:tr h="297942">
                <a:tc vMerge="1">
                  <a:txBody>
                    <a:bodyPr/>
                    <a:lstStyle/>
                    <a:p>
                      <a:pPr marL="0" marR="0" lvl="0" indent="0" algn="ctr" defTabSz="-100858" rtl="0" eaLnBrk="1" fontAlgn="auto" latinLnBrk="0" hangingPunct="1">
                        <a:lnSpc>
                          <a:spcPct val="100000"/>
                        </a:lnSpc>
                        <a:spcBef>
                          <a:spcPts val="265"/>
                        </a:spcBef>
                        <a:spcAft>
                          <a:spcPts val="0"/>
                        </a:spcAft>
                        <a:buClrTx/>
                        <a:buSzTx/>
                        <a:buFontTx/>
                        <a:buNone/>
                        <a:tabLst/>
                        <a:defRPr/>
                      </a:pPr>
                      <a:endParaRPr lang="en-US" sz="1200" b="1" dirty="0">
                        <a:latin typeface="Times New Roman" panose="02020603050405020304" pitchFamily="18" charset="0"/>
                        <a:cs typeface="Times New Roman" panose="02020603050405020304" pitchFamily="18" charset="0"/>
                      </a:endParaRPr>
                    </a:p>
                  </a:txBody>
                  <a:tcPr marL="100584" marR="100584" marT="50292" marB="50292" vert="vert270" anchor="ctr"/>
                </a:tc>
                <a:tc rowSpan="2">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b="0" dirty="0">
                          <a:latin typeface="Times New Roman" panose="02020603050405020304" pitchFamily="18" charset="0"/>
                          <a:cs typeface="Times New Roman" panose="02020603050405020304" pitchFamily="18" charset="0"/>
                        </a:rPr>
                        <a:t>Strategy 3: Messaging and Storytelling</a:t>
                      </a:r>
                    </a:p>
                    <a:p>
                      <a:endParaRPr lang="en-US" sz="1000" i="1" dirty="0"/>
                    </a:p>
                  </a:txBody>
                  <a:tcPr marL="100584" marR="100584" marT="50292" marB="50292"/>
                </a:tc>
                <a:tc rowSpan="2">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i="1" dirty="0"/>
                        <a:t>Strategy</a:t>
                      </a:r>
                      <a:r>
                        <a:rPr lang="en-US" sz="1000" i="1" baseline="0" dirty="0"/>
                        <a:t> Leader</a:t>
                      </a:r>
                      <a:endParaRPr lang="en-US" sz="1000" i="1" dirty="0"/>
                    </a:p>
                    <a:p>
                      <a:pPr marL="0" marR="0" lvl="0" indent="0" algn="l" defTabSz="-100858" rtl="0" eaLnBrk="1" fontAlgn="auto" latinLnBrk="0" hangingPunct="1">
                        <a:lnSpc>
                          <a:spcPct val="100000"/>
                        </a:lnSpc>
                        <a:spcBef>
                          <a:spcPts val="265"/>
                        </a:spcBef>
                        <a:spcAft>
                          <a:spcPts val="0"/>
                        </a:spcAft>
                        <a:buClrTx/>
                        <a:buSzTx/>
                        <a:buFontTx/>
                        <a:buNone/>
                        <a:tabLst/>
                        <a:defRPr/>
                      </a:pPr>
                      <a:endParaRPr lang="en-US" sz="1000" i="1" dirty="0"/>
                    </a:p>
                  </a:txBody>
                  <a:tcPr marL="100584" marR="100584" marT="50292" marB="50292"/>
                </a:tc>
                <a:tc rowSpan="2">
                  <a:txBody>
                    <a:bodyPr/>
                    <a:lstStyle/>
                    <a:p>
                      <a:endParaRPr lang="en-US" sz="1000" i="1" dirty="0"/>
                    </a:p>
                  </a:txBody>
                  <a:tcPr marL="100584" marR="100584" marT="50292" marB="50292"/>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i="1" dirty="0"/>
                        <a:t>Key</a:t>
                      </a:r>
                      <a:r>
                        <a:rPr lang="en-US" sz="1000" i="1" baseline="0" dirty="0"/>
                        <a:t> Performance Metric</a:t>
                      </a:r>
                      <a:endParaRPr lang="en-US" sz="1000" i="1" dirty="0"/>
                    </a:p>
                  </a:txBody>
                  <a:tcPr marL="100584" marR="100584" marT="50292" marB="50292"/>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extLst>
                  <a:ext uri="{0D108BD9-81ED-4DB2-BD59-A6C34878D82A}">
                    <a16:rowId xmlns:a16="http://schemas.microsoft.com/office/drawing/2014/main" val="1460067992"/>
                  </a:ext>
                </a:extLst>
              </a:tr>
              <a:tr h="297942">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gridSpan="3">
                  <a:txBody>
                    <a:bodyPr/>
                    <a:lstStyle/>
                    <a:p>
                      <a:pPr algn="ctr"/>
                      <a:endParaRPr lang="en-US" sz="900" dirty="0"/>
                    </a:p>
                  </a:txBody>
                  <a:tcPr marL="100584" marR="100584" marT="50292" marB="50292" anchor="ctr"/>
                </a:tc>
                <a:tc hMerge="1">
                  <a:txBody>
                    <a:bodyPr/>
                    <a:lstStyle/>
                    <a:p>
                      <a:pPr algn="ctr"/>
                      <a:endParaRPr lang="en-US" sz="900" dirty="0"/>
                    </a:p>
                  </a:txBody>
                  <a:tcPr marL="100584" marR="100584" marT="50292" marB="50292" anchor="ctr"/>
                </a:tc>
                <a:tc hMerge="1">
                  <a:txBody>
                    <a:bodyPr/>
                    <a:lstStyle/>
                    <a:p>
                      <a:pPr algn="ctr"/>
                      <a:endParaRPr lang="en-US" sz="900" dirty="0"/>
                    </a:p>
                  </a:txBody>
                  <a:tcPr marL="100584" marR="100584" marT="50292" marB="50292" anchor="ctr"/>
                </a:tc>
                <a:extLst>
                  <a:ext uri="{0D108BD9-81ED-4DB2-BD59-A6C34878D82A}">
                    <a16:rowId xmlns:a16="http://schemas.microsoft.com/office/drawing/2014/main" val="3009648803"/>
                  </a:ext>
                </a:extLst>
              </a:tr>
            </a:tbl>
          </a:graphicData>
        </a:graphic>
      </p:graphicFrame>
      <p:sp>
        <p:nvSpPr>
          <p:cNvPr id="5" name="Rectangle 4">
            <a:extLst>
              <a:ext uri="{FF2B5EF4-FFF2-40B4-BE49-F238E27FC236}">
                <a16:creationId xmlns:a16="http://schemas.microsoft.com/office/drawing/2014/main" id="{31C2D3A5-26AE-B74B-3066-024B55B5159B}"/>
              </a:ext>
            </a:extLst>
          </p:cNvPr>
          <p:cNvSpPr/>
          <p:nvPr/>
        </p:nvSpPr>
        <p:spPr bwMode="gray">
          <a:xfrm>
            <a:off x="6894763" y="2645696"/>
            <a:ext cx="1826934" cy="16711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6" name="Rectangle 5">
            <a:extLst>
              <a:ext uri="{FF2B5EF4-FFF2-40B4-BE49-F238E27FC236}">
                <a16:creationId xmlns:a16="http://schemas.microsoft.com/office/drawing/2014/main" id="{595CC20F-C79B-CE44-F768-8113DB3C971F}"/>
              </a:ext>
            </a:extLst>
          </p:cNvPr>
          <p:cNvSpPr/>
          <p:nvPr/>
        </p:nvSpPr>
        <p:spPr bwMode="gray">
          <a:xfrm>
            <a:off x="8302939" y="3161937"/>
            <a:ext cx="1826934" cy="16711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7" name="Rectangle 6">
            <a:extLst>
              <a:ext uri="{FF2B5EF4-FFF2-40B4-BE49-F238E27FC236}">
                <a16:creationId xmlns:a16="http://schemas.microsoft.com/office/drawing/2014/main" id="{F3260224-E084-167C-4E8C-526F92E0C4CC}"/>
              </a:ext>
            </a:extLst>
          </p:cNvPr>
          <p:cNvSpPr/>
          <p:nvPr/>
        </p:nvSpPr>
        <p:spPr bwMode="gray">
          <a:xfrm>
            <a:off x="6921449" y="3730126"/>
            <a:ext cx="1826934" cy="1950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8" name="Rectangle 7">
            <a:extLst>
              <a:ext uri="{FF2B5EF4-FFF2-40B4-BE49-F238E27FC236}">
                <a16:creationId xmlns:a16="http://schemas.microsoft.com/office/drawing/2014/main" id="{E6DFBD92-2CDB-4971-8928-3621FDA9FBD0}"/>
              </a:ext>
            </a:extLst>
          </p:cNvPr>
          <p:cNvSpPr/>
          <p:nvPr/>
        </p:nvSpPr>
        <p:spPr bwMode="gray">
          <a:xfrm>
            <a:off x="6921449" y="4385133"/>
            <a:ext cx="1826934" cy="1950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1" name="Rectangle 10">
            <a:extLst>
              <a:ext uri="{FF2B5EF4-FFF2-40B4-BE49-F238E27FC236}">
                <a16:creationId xmlns:a16="http://schemas.microsoft.com/office/drawing/2014/main" id="{54FC3D10-BC2D-2ED0-6CBF-C02605AEB9B0}"/>
              </a:ext>
            </a:extLst>
          </p:cNvPr>
          <p:cNvSpPr/>
          <p:nvPr/>
        </p:nvSpPr>
        <p:spPr bwMode="gray">
          <a:xfrm>
            <a:off x="769860" y="5824461"/>
            <a:ext cx="4681767" cy="491581"/>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2" name="Oval 11">
            <a:extLst>
              <a:ext uri="{FF2B5EF4-FFF2-40B4-BE49-F238E27FC236}">
                <a16:creationId xmlns:a16="http://schemas.microsoft.com/office/drawing/2014/main" id="{12279227-0CF9-E106-C144-4AA0F26218A2}"/>
              </a:ext>
            </a:extLst>
          </p:cNvPr>
          <p:cNvSpPr/>
          <p:nvPr/>
        </p:nvSpPr>
        <p:spPr bwMode="gray">
          <a:xfrm>
            <a:off x="886328" y="5951559"/>
            <a:ext cx="236064" cy="236064"/>
          </a:xfrm>
          <a:prstGeom prst="ellipse">
            <a:avLst/>
          </a:prstGeom>
          <a:solidFill>
            <a:srgbClr val="7FCB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4" name="Oval 13">
            <a:extLst>
              <a:ext uri="{FF2B5EF4-FFF2-40B4-BE49-F238E27FC236}">
                <a16:creationId xmlns:a16="http://schemas.microsoft.com/office/drawing/2014/main" id="{F88F8245-7C30-1EB0-5D71-EEB656D057C3}"/>
              </a:ext>
            </a:extLst>
          </p:cNvPr>
          <p:cNvSpPr/>
          <p:nvPr/>
        </p:nvSpPr>
        <p:spPr bwMode="gray">
          <a:xfrm>
            <a:off x="1990117" y="5951559"/>
            <a:ext cx="236064" cy="23606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dirty="0"/>
          </a:p>
        </p:txBody>
      </p:sp>
      <p:sp>
        <p:nvSpPr>
          <p:cNvPr id="15" name="Oval 14">
            <a:extLst>
              <a:ext uri="{FF2B5EF4-FFF2-40B4-BE49-F238E27FC236}">
                <a16:creationId xmlns:a16="http://schemas.microsoft.com/office/drawing/2014/main" id="{2AD91838-1D59-5930-57D4-4674C3875364}"/>
              </a:ext>
            </a:extLst>
          </p:cNvPr>
          <p:cNvSpPr/>
          <p:nvPr/>
        </p:nvSpPr>
        <p:spPr bwMode="gray">
          <a:xfrm>
            <a:off x="3368340" y="5970237"/>
            <a:ext cx="236064" cy="23606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dirty="0"/>
          </a:p>
        </p:txBody>
      </p:sp>
      <p:sp>
        <p:nvSpPr>
          <p:cNvPr id="17" name="TextBox 16">
            <a:extLst>
              <a:ext uri="{FF2B5EF4-FFF2-40B4-BE49-F238E27FC236}">
                <a16:creationId xmlns:a16="http://schemas.microsoft.com/office/drawing/2014/main" id="{C58289D4-7112-AFD6-45E4-41264D100D1B}"/>
              </a:ext>
            </a:extLst>
          </p:cNvPr>
          <p:cNvSpPr txBox="1"/>
          <p:nvPr/>
        </p:nvSpPr>
        <p:spPr bwMode="gray">
          <a:xfrm>
            <a:off x="1238860" y="6053952"/>
            <a:ext cx="634789" cy="152349"/>
          </a:xfrm>
          <a:prstGeom prst="rect">
            <a:avLst/>
          </a:prstGeom>
          <a:noFill/>
        </p:spPr>
        <p:txBody>
          <a:bodyPr wrap="none" lIns="0" tIns="0" rIns="0" bIns="0" rtlCol="0">
            <a:spAutoFit/>
          </a:bodyPr>
          <a:lstStyle/>
          <a:p>
            <a:pPr>
              <a:spcBef>
                <a:spcPts val="550"/>
              </a:spcBef>
            </a:pPr>
            <a:r>
              <a:rPr lang="en-US" sz="990" b="1" dirty="0"/>
              <a:t>On Track</a:t>
            </a:r>
          </a:p>
        </p:txBody>
      </p:sp>
      <p:sp>
        <p:nvSpPr>
          <p:cNvPr id="18" name="TextBox 17">
            <a:extLst>
              <a:ext uri="{FF2B5EF4-FFF2-40B4-BE49-F238E27FC236}">
                <a16:creationId xmlns:a16="http://schemas.microsoft.com/office/drawing/2014/main" id="{4F95B603-67A0-262E-328E-3DBE8593B42B}"/>
              </a:ext>
            </a:extLst>
          </p:cNvPr>
          <p:cNvSpPr txBox="1"/>
          <p:nvPr/>
        </p:nvSpPr>
        <p:spPr bwMode="gray">
          <a:xfrm>
            <a:off x="2342649" y="6038313"/>
            <a:ext cx="1011495" cy="152349"/>
          </a:xfrm>
          <a:prstGeom prst="rect">
            <a:avLst/>
          </a:prstGeom>
          <a:noFill/>
        </p:spPr>
        <p:txBody>
          <a:bodyPr wrap="none" lIns="0" tIns="0" rIns="0" bIns="0" rtlCol="0">
            <a:spAutoFit/>
          </a:bodyPr>
          <a:lstStyle/>
          <a:p>
            <a:pPr>
              <a:spcBef>
                <a:spcPts val="550"/>
              </a:spcBef>
            </a:pPr>
            <a:r>
              <a:rPr lang="en-US" sz="990" b="1" dirty="0"/>
              <a:t>Minor Setback</a:t>
            </a:r>
          </a:p>
        </p:txBody>
      </p:sp>
      <p:sp>
        <p:nvSpPr>
          <p:cNvPr id="19" name="TextBox 18">
            <a:extLst>
              <a:ext uri="{FF2B5EF4-FFF2-40B4-BE49-F238E27FC236}">
                <a16:creationId xmlns:a16="http://schemas.microsoft.com/office/drawing/2014/main" id="{286A6487-CAB0-D7ED-D235-34C37A57353F}"/>
              </a:ext>
            </a:extLst>
          </p:cNvPr>
          <p:cNvSpPr txBox="1"/>
          <p:nvPr/>
        </p:nvSpPr>
        <p:spPr bwMode="gray">
          <a:xfrm>
            <a:off x="3720872" y="6038313"/>
            <a:ext cx="1014700" cy="152349"/>
          </a:xfrm>
          <a:prstGeom prst="rect">
            <a:avLst/>
          </a:prstGeom>
          <a:noFill/>
        </p:spPr>
        <p:txBody>
          <a:bodyPr wrap="none" lIns="0" tIns="0" rIns="0" bIns="0" rtlCol="0">
            <a:spAutoFit/>
          </a:bodyPr>
          <a:lstStyle/>
          <a:p>
            <a:pPr>
              <a:spcBef>
                <a:spcPts val="550"/>
              </a:spcBef>
            </a:pPr>
            <a:r>
              <a:rPr lang="en-US" sz="990" b="1" dirty="0"/>
              <a:t>Major Setback</a:t>
            </a:r>
          </a:p>
        </p:txBody>
      </p:sp>
      <p:sp>
        <p:nvSpPr>
          <p:cNvPr id="13" name="Oval 12">
            <a:extLst>
              <a:ext uri="{FF2B5EF4-FFF2-40B4-BE49-F238E27FC236}">
                <a16:creationId xmlns:a16="http://schemas.microsoft.com/office/drawing/2014/main" id="{DE3E7739-1284-B9B8-9D00-BFBD772C047D}"/>
              </a:ext>
            </a:extLst>
          </p:cNvPr>
          <p:cNvSpPr/>
          <p:nvPr/>
        </p:nvSpPr>
        <p:spPr bwMode="gray">
          <a:xfrm>
            <a:off x="4738678" y="3925136"/>
            <a:ext cx="236064" cy="236064"/>
          </a:xfrm>
          <a:prstGeom prst="ellipse">
            <a:avLst/>
          </a:prstGeom>
          <a:solidFill>
            <a:srgbClr val="7FCB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6" name="Oval 15">
            <a:extLst>
              <a:ext uri="{FF2B5EF4-FFF2-40B4-BE49-F238E27FC236}">
                <a16:creationId xmlns:a16="http://schemas.microsoft.com/office/drawing/2014/main" id="{B36A4BBD-A037-D11D-70D5-4AE42D8FB949}"/>
              </a:ext>
            </a:extLst>
          </p:cNvPr>
          <p:cNvSpPr/>
          <p:nvPr/>
        </p:nvSpPr>
        <p:spPr bwMode="gray">
          <a:xfrm>
            <a:off x="4738678" y="2729253"/>
            <a:ext cx="236064" cy="23606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dirty="0"/>
          </a:p>
        </p:txBody>
      </p:sp>
      <p:sp>
        <p:nvSpPr>
          <p:cNvPr id="20" name="Oval 19">
            <a:extLst>
              <a:ext uri="{FF2B5EF4-FFF2-40B4-BE49-F238E27FC236}">
                <a16:creationId xmlns:a16="http://schemas.microsoft.com/office/drawing/2014/main" id="{7F85659B-1CE0-B14F-23C4-B3301D34AAA6}"/>
              </a:ext>
            </a:extLst>
          </p:cNvPr>
          <p:cNvSpPr/>
          <p:nvPr/>
        </p:nvSpPr>
        <p:spPr bwMode="gray">
          <a:xfrm>
            <a:off x="4738678" y="4743397"/>
            <a:ext cx="236064" cy="23606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0" name="Rectangle 9">
            <a:extLst>
              <a:ext uri="{FF2B5EF4-FFF2-40B4-BE49-F238E27FC236}">
                <a16:creationId xmlns:a16="http://schemas.microsoft.com/office/drawing/2014/main" id="{696DBFD8-32C4-E50E-6AF8-96496CAE471C}"/>
              </a:ext>
            </a:extLst>
          </p:cNvPr>
          <p:cNvSpPr/>
          <p:nvPr/>
        </p:nvSpPr>
        <p:spPr bwMode="gray">
          <a:xfrm>
            <a:off x="6894763" y="5064754"/>
            <a:ext cx="1826934" cy="1950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Tree>
    <p:extLst>
      <p:ext uri="{BB962C8B-B14F-4D97-AF65-F5344CB8AC3E}">
        <p14:creationId xmlns:p14="http://schemas.microsoft.com/office/powerpoint/2010/main" val="2462514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2442A-DDFE-7508-FE5B-A5FD10A3DB4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CDB688F-6ADC-0D6B-39D8-D1346ACB8564}"/>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2" name="Title 1">
            <a:extLst>
              <a:ext uri="{FF2B5EF4-FFF2-40B4-BE49-F238E27FC236}">
                <a16:creationId xmlns:a16="http://schemas.microsoft.com/office/drawing/2014/main" id="{579F6D51-F0F1-54A9-6D92-F23A24ED5582}"/>
              </a:ext>
            </a:extLst>
          </p:cNvPr>
          <p:cNvSpPr>
            <a:spLocks noGrp="1"/>
          </p:cNvSpPr>
          <p:nvPr>
            <p:ph type="title"/>
          </p:nvPr>
        </p:nvSpPr>
        <p:spPr>
          <a:xfrm>
            <a:off x="1737360" y="2364131"/>
            <a:ext cx="8439911" cy="2129738"/>
          </a:xfrm>
        </p:spPr>
        <p:txBody>
          <a:bodyPr/>
          <a:lstStyle/>
          <a:p>
            <a:r>
              <a:rPr lang="en-US" dirty="0"/>
              <a:t>LLTC Enrollment Profile 2019-2026</a:t>
            </a:r>
          </a:p>
        </p:txBody>
      </p:sp>
      <p:pic>
        <p:nvPicPr>
          <p:cNvPr id="6" name="Picture 5">
            <a:extLst>
              <a:ext uri="{FF2B5EF4-FFF2-40B4-BE49-F238E27FC236}">
                <a16:creationId xmlns:a16="http://schemas.microsoft.com/office/drawing/2014/main" id="{D727C2DE-CE43-DFCF-D6FE-8D3009C847B9}"/>
              </a:ext>
            </a:extLst>
          </p:cNvPr>
          <p:cNvPicPr>
            <a:picLocks noChangeAspect="1"/>
          </p:cNvPicPr>
          <p:nvPr/>
        </p:nvPicPr>
        <p:blipFill>
          <a:blip r:embed="rId2"/>
          <a:stretch>
            <a:fillRect/>
          </a:stretch>
        </p:blipFill>
        <p:spPr>
          <a:xfrm>
            <a:off x="768333" y="5226363"/>
            <a:ext cx="10377964" cy="760140"/>
          </a:xfrm>
          <a:prstGeom prst="rect">
            <a:avLst/>
          </a:prstGeom>
          <a:noFill/>
          <a:ln cap="flat">
            <a:noFill/>
          </a:ln>
        </p:spPr>
      </p:pic>
    </p:spTree>
    <p:extLst>
      <p:ext uri="{BB962C8B-B14F-4D97-AF65-F5344CB8AC3E}">
        <p14:creationId xmlns:p14="http://schemas.microsoft.com/office/powerpoint/2010/main" val="1396225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B7BF6-ABCA-7A2C-D59B-EDFB437B02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6A87E-0D1F-5A34-CFEC-2A740539BBCF}"/>
              </a:ext>
            </a:extLst>
          </p:cNvPr>
          <p:cNvSpPr>
            <a:spLocks noGrp="1"/>
          </p:cNvSpPr>
          <p:nvPr>
            <p:ph type="title"/>
          </p:nvPr>
        </p:nvSpPr>
        <p:spPr>
          <a:xfrm>
            <a:off x="1204347" y="2852985"/>
            <a:ext cx="3385941" cy="2129738"/>
          </a:xfrm>
        </p:spPr>
        <p:txBody>
          <a:bodyPr/>
          <a:lstStyle/>
          <a:p>
            <a:r>
              <a:rPr lang="en-US" dirty="0"/>
              <a:t>Enrollment Profile 2019-2026</a:t>
            </a:r>
          </a:p>
        </p:txBody>
      </p:sp>
      <p:pic>
        <p:nvPicPr>
          <p:cNvPr id="4" name="Picture 3">
            <a:extLst>
              <a:ext uri="{FF2B5EF4-FFF2-40B4-BE49-F238E27FC236}">
                <a16:creationId xmlns:a16="http://schemas.microsoft.com/office/drawing/2014/main" id="{5CA2EA7D-418E-254D-7E09-B86FD41E31D3}"/>
              </a:ext>
            </a:extLst>
          </p:cNvPr>
          <p:cNvPicPr>
            <a:picLocks noChangeAspect="1"/>
          </p:cNvPicPr>
          <p:nvPr/>
        </p:nvPicPr>
        <p:blipFill>
          <a:blip r:embed="rId2"/>
          <a:stretch>
            <a:fillRect/>
          </a:stretch>
        </p:blipFill>
        <p:spPr>
          <a:xfrm>
            <a:off x="907020" y="456358"/>
            <a:ext cx="10377964" cy="760140"/>
          </a:xfrm>
          <a:prstGeom prst="rect">
            <a:avLst/>
          </a:prstGeom>
          <a:noFill/>
          <a:ln cap="flat">
            <a:noFill/>
          </a:ln>
        </p:spPr>
      </p:pic>
      <p:pic>
        <p:nvPicPr>
          <p:cNvPr id="3" name="Picture 2">
            <a:extLst>
              <a:ext uri="{FF2B5EF4-FFF2-40B4-BE49-F238E27FC236}">
                <a16:creationId xmlns:a16="http://schemas.microsoft.com/office/drawing/2014/main" id="{6A942EB5-69A9-4481-3B04-840455D86B07}"/>
              </a:ext>
            </a:extLst>
          </p:cNvPr>
          <p:cNvPicPr>
            <a:picLocks noChangeAspect="1"/>
          </p:cNvPicPr>
          <p:nvPr/>
        </p:nvPicPr>
        <p:blipFill>
          <a:blip r:embed="rId3"/>
          <a:stretch>
            <a:fillRect/>
          </a:stretch>
        </p:blipFill>
        <p:spPr>
          <a:xfrm>
            <a:off x="5126736" y="1349724"/>
            <a:ext cx="5535168" cy="2568130"/>
          </a:xfrm>
          <a:prstGeom prst="rect">
            <a:avLst/>
          </a:prstGeom>
        </p:spPr>
      </p:pic>
      <p:pic>
        <p:nvPicPr>
          <p:cNvPr id="8" name="Picture 7">
            <a:extLst>
              <a:ext uri="{FF2B5EF4-FFF2-40B4-BE49-F238E27FC236}">
                <a16:creationId xmlns:a16="http://schemas.microsoft.com/office/drawing/2014/main" id="{AB3F0093-E9BE-EADC-68CC-422BD3B691A6}"/>
              </a:ext>
            </a:extLst>
          </p:cNvPr>
          <p:cNvPicPr>
            <a:picLocks noChangeAspect="1"/>
          </p:cNvPicPr>
          <p:nvPr/>
        </p:nvPicPr>
        <p:blipFill>
          <a:blip r:embed="rId4"/>
          <a:stretch>
            <a:fillRect/>
          </a:stretch>
        </p:blipFill>
        <p:spPr>
          <a:xfrm>
            <a:off x="5126736" y="3980450"/>
            <a:ext cx="5535168" cy="2518884"/>
          </a:xfrm>
          <a:prstGeom prst="rect">
            <a:avLst/>
          </a:prstGeom>
        </p:spPr>
      </p:pic>
    </p:spTree>
    <p:extLst>
      <p:ext uri="{BB962C8B-B14F-4D97-AF65-F5344CB8AC3E}">
        <p14:creationId xmlns:p14="http://schemas.microsoft.com/office/powerpoint/2010/main" val="2610522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AF1EC-4EC9-F040-39F4-EB54864C79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4F5771-8FE5-BF90-C143-CF5DBE0EB90C}"/>
              </a:ext>
            </a:extLst>
          </p:cNvPr>
          <p:cNvSpPr>
            <a:spLocks noGrp="1"/>
          </p:cNvSpPr>
          <p:nvPr>
            <p:ph type="title"/>
          </p:nvPr>
        </p:nvSpPr>
        <p:spPr>
          <a:xfrm>
            <a:off x="1250067" y="2372813"/>
            <a:ext cx="3294501" cy="2129738"/>
          </a:xfrm>
        </p:spPr>
        <p:txBody>
          <a:bodyPr/>
          <a:lstStyle/>
          <a:p>
            <a:r>
              <a:rPr lang="en-US" dirty="0"/>
              <a:t>Enrollment Profile 2019-2026</a:t>
            </a:r>
          </a:p>
        </p:txBody>
      </p:sp>
      <p:pic>
        <p:nvPicPr>
          <p:cNvPr id="4" name="Picture 3">
            <a:extLst>
              <a:ext uri="{FF2B5EF4-FFF2-40B4-BE49-F238E27FC236}">
                <a16:creationId xmlns:a16="http://schemas.microsoft.com/office/drawing/2014/main" id="{8AAA429F-E450-C278-9F12-BBFA08667352}"/>
              </a:ext>
            </a:extLst>
          </p:cNvPr>
          <p:cNvPicPr>
            <a:picLocks noChangeAspect="1"/>
          </p:cNvPicPr>
          <p:nvPr/>
        </p:nvPicPr>
        <p:blipFill>
          <a:blip r:embed="rId2"/>
          <a:stretch>
            <a:fillRect/>
          </a:stretch>
        </p:blipFill>
        <p:spPr>
          <a:xfrm>
            <a:off x="907020" y="456358"/>
            <a:ext cx="10377964" cy="760140"/>
          </a:xfrm>
          <a:prstGeom prst="rect">
            <a:avLst/>
          </a:prstGeom>
          <a:noFill/>
          <a:ln cap="flat">
            <a:noFill/>
          </a:ln>
        </p:spPr>
      </p:pic>
      <p:pic>
        <p:nvPicPr>
          <p:cNvPr id="6" name="Picture 5">
            <a:extLst>
              <a:ext uri="{FF2B5EF4-FFF2-40B4-BE49-F238E27FC236}">
                <a16:creationId xmlns:a16="http://schemas.microsoft.com/office/drawing/2014/main" id="{9E665605-E661-69EF-BEB9-FE72A65104F1}"/>
              </a:ext>
            </a:extLst>
          </p:cNvPr>
          <p:cNvPicPr>
            <a:picLocks noChangeAspect="1"/>
          </p:cNvPicPr>
          <p:nvPr/>
        </p:nvPicPr>
        <p:blipFill>
          <a:blip r:embed="rId3"/>
          <a:stretch>
            <a:fillRect/>
          </a:stretch>
        </p:blipFill>
        <p:spPr>
          <a:xfrm>
            <a:off x="4800036" y="2131467"/>
            <a:ext cx="6375220" cy="2887673"/>
          </a:xfrm>
          <a:prstGeom prst="rect">
            <a:avLst/>
          </a:prstGeom>
        </p:spPr>
      </p:pic>
    </p:spTree>
    <p:extLst>
      <p:ext uri="{BB962C8B-B14F-4D97-AF65-F5344CB8AC3E}">
        <p14:creationId xmlns:p14="http://schemas.microsoft.com/office/powerpoint/2010/main" val="33825245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9675A-FB02-87DC-896A-48BF4823B7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195E2A-998B-D854-FDFB-B921128B57FE}"/>
              </a:ext>
            </a:extLst>
          </p:cNvPr>
          <p:cNvSpPr>
            <a:spLocks noGrp="1"/>
          </p:cNvSpPr>
          <p:nvPr>
            <p:ph type="title"/>
          </p:nvPr>
        </p:nvSpPr>
        <p:spPr>
          <a:xfrm>
            <a:off x="907020" y="2364131"/>
            <a:ext cx="3079763" cy="2129738"/>
          </a:xfrm>
        </p:spPr>
        <p:txBody>
          <a:bodyPr/>
          <a:lstStyle/>
          <a:p>
            <a:r>
              <a:rPr lang="en-US" dirty="0"/>
              <a:t>Enrollment Profile 2019-2026</a:t>
            </a:r>
          </a:p>
        </p:txBody>
      </p:sp>
      <p:pic>
        <p:nvPicPr>
          <p:cNvPr id="4" name="Picture 3">
            <a:extLst>
              <a:ext uri="{FF2B5EF4-FFF2-40B4-BE49-F238E27FC236}">
                <a16:creationId xmlns:a16="http://schemas.microsoft.com/office/drawing/2014/main" id="{88D5EB90-2B45-F93F-F0F0-E671188B55CD}"/>
              </a:ext>
            </a:extLst>
          </p:cNvPr>
          <p:cNvPicPr>
            <a:picLocks noChangeAspect="1"/>
          </p:cNvPicPr>
          <p:nvPr/>
        </p:nvPicPr>
        <p:blipFill>
          <a:blip r:embed="rId2"/>
          <a:stretch>
            <a:fillRect/>
          </a:stretch>
        </p:blipFill>
        <p:spPr>
          <a:xfrm>
            <a:off x="907020" y="456358"/>
            <a:ext cx="10377964" cy="760140"/>
          </a:xfrm>
          <a:prstGeom prst="rect">
            <a:avLst/>
          </a:prstGeom>
          <a:noFill/>
          <a:ln cap="flat">
            <a:noFill/>
          </a:ln>
        </p:spPr>
      </p:pic>
      <p:pic>
        <p:nvPicPr>
          <p:cNvPr id="5" name="Picture 4">
            <a:extLst>
              <a:ext uri="{FF2B5EF4-FFF2-40B4-BE49-F238E27FC236}">
                <a16:creationId xmlns:a16="http://schemas.microsoft.com/office/drawing/2014/main" id="{4A4DAF67-B47B-7C47-8453-7C2DC3F51ADD}"/>
              </a:ext>
            </a:extLst>
          </p:cNvPr>
          <p:cNvPicPr>
            <a:picLocks noChangeAspect="1"/>
          </p:cNvPicPr>
          <p:nvPr/>
        </p:nvPicPr>
        <p:blipFill>
          <a:blip r:embed="rId3"/>
          <a:stretch>
            <a:fillRect/>
          </a:stretch>
        </p:blipFill>
        <p:spPr>
          <a:xfrm>
            <a:off x="4091115" y="1678611"/>
            <a:ext cx="7193864" cy="3500777"/>
          </a:xfrm>
          <a:prstGeom prst="rect">
            <a:avLst/>
          </a:prstGeom>
        </p:spPr>
      </p:pic>
    </p:spTree>
    <p:extLst>
      <p:ext uri="{BB962C8B-B14F-4D97-AF65-F5344CB8AC3E}">
        <p14:creationId xmlns:p14="http://schemas.microsoft.com/office/powerpoint/2010/main" val="7067825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09C96-AD5A-14A1-3202-98B78116C0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62D642-D65D-5454-B414-B0F4C1554F67}"/>
              </a:ext>
            </a:extLst>
          </p:cNvPr>
          <p:cNvSpPr>
            <a:spLocks noGrp="1"/>
          </p:cNvSpPr>
          <p:nvPr>
            <p:ph type="title"/>
          </p:nvPr>
        </p:nvSpPr>
        <p:spPr>
          <a:xfrm>
            <a:off x="907020" y="2364131"/>
            <a:ext cx="3189491" cy="2129738"/>
          </a:xfrm>
        </p:spPr>
        <p:txBody>
          <a:bodyPr/>
          <a:lstStyle/>
          <a:p>
            <a:r>
              <a:rPr lang="en-US" dirty="0"/>
              <a:t>Enrollment Profile 2019-2026</a:t>
            </a:r>
          </a:p>
        </p:txBody>
      </p:sp>
      <p:pic>
        <p:nvPicPr>
          <p:cNvPr id="4" name="Picture 3">
            <a:extLst>
              <a:ext uri="{FF2B5EF4-FFF2-40B4-BE49-F238E27FC236}">
                <a16:creationId xmlns:a16="http://schemas.microsoft.com/office/drawing/2014/main" id="{ADD6ECB7-6459-EB7E-8F99-744FA43065F6}"/>
              </a:ext>
            </a:extLst>
          </p:cNvPr>
          <p:cNvPicPr>
            <a:picLocks noChangeAspect="1"/>
          </p:cNvPicPr>
          <p:nvPr/>
        </p:nvPicPr>
        <p:blipFill>
          <a:blip r:embed="rId2"/>
          <a:stretch>
            <a:fillRect/>
          </a:stretch>
        </p:blipFill>
        <p:spPr>
          <a:xfrm>
            <a:off x="907020" y="456358"/>
            <a:ext cx="10377964" cy="760140"/>
          </a:xfrm>
          <a:prstGeom prst="rect">
            <a:avLst/>
          </a:prstGeom>
          <a:noFill/>
          <a:ln cap="flat">
            <a:noFill/>
          </a:ln>
        </p:spPr>
      </p:pic>
      <p:pic>
        <p:nvPicPr>
          <p:cNvPr id="6" name="Picture 5">
            <a:extLst>
              <a:ext uri="{FF2B5EF4-FFF2-40B4-BE49-F238E27FC236}">
                <a16:creationId xmlns:a16="http://schemas.microsoft.com/office/drawing/2014/main" id="{8D987DA0-C2A8-B83E-0CE7-6DA3E680770E}"/>
              </a:ext>
            </a:extLst>
          </p:cNvPr>
          <p:cNvPicPr>
            <a:picLocks noChangeAspect="1"/>
          </p:cNvPicPr>
          <p:nvPr/>
        </p:nvPicPr>
        <p:blipFill>
          <a:blip r:embed="rId3"/>
          <a:stretch>
            <a:fillRect/>
          </a:stretch>
        </p:blipFill>
        <p:spPr>
          <a:xfrm>
            <a:off x="4388258" y="1822762"/>
            <a:ext cx="6896721" cy="3617918"/>
          </a:xfrm>
          <a:prstGeom prst="rect">
            <a:avLst/>
          </a:prstGeom>
        </p:spPr>
      </p:pic>
    </p:spTree>
    <p:extLst>
      <p:ext uri="{BB962C8B-B14F-4D97-AF65-F5344CB8AC3E}">
        <p14:creationId xmlns:p14="http://schemas.microsoft.com/office/powerpoint/2010/main" val="3687106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B4B24-C635-453E-5E26-2C323F7CB9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B8F6AE-062F-B535-DA21-C2FF0A77E87D}"/>
              </a:ext>
            </a:extLst>
          </p:cNvPr>
          <p:cNvSpPr>
            <a:spLocks noGrp="1"/>
          </p:cNvSpPr>
          <p:nvPr>
            <p:ph type="title"/>
          </p:nvPr>
        </p:nvSpPr>
        <p:spPr>
          <a:xfrm>
            <a:off x="3578592" y="1358643"/>
            <a:ext cx="5027436" cy="643893"/>
          </a:xfrm>
        </p:spPr>
        <p:txBody>
          <a:bodyPr/>
          <a:lstStyle/>
          <a:p>
            <a:r>
              <a:rPr lang="en-US" dirty="0"/>
              <a:t>SEMS Goals and Priorities</a:t>
            </a:r>
          </a:p>
        </p:txBody>
      </p:sp>
      <p:pic>
        <p:nvPicPr>
          <p:cNvPr id="4" name="Picture 3">
            <a:extLst>
              <a:ext uri="{FF2B5EF4-FFF2-40B4-BE49-F238E27FC236}">
                <a16:creationId xmlns:a16="http://schemas.microsoft.com/office/drawing/2014/main" id="{29A20B96-6620-2EB8-5698-B7C2DC8C9F91}"/>
              </a:ext>
            </a:extLst>
          </p:cNvPr>
          <p:cNvPicPr>
            <a:picLocks noChangeAspect="1"/>
          </p:cNvPicPr>
          <p:nvPr/>
        </p:nvPicPr>
        <p:blipFill>
          <a:blip r:embed="rId2"/>
          <a:stretch>
            <a:fillRect/>
          </a:stretch>
        </p:blipFill>
        <p:spPr>
          <a:xfrm>
            <a:off x="907020" y="456358"/>
            <a:ext cx="10377964" cy="760140"/>
          </a:xfrm>
          <a:prstGeom prst="rect">
            <a:avLst/>
          </a:prstGeom>
          <a:noFill/>
          <a:ln cap="flat">
            <a:noFill/>
          </a:ln>
        </p:spPr>
      </p:pic>
      <p:sp>
        <p:nvSpPr>
          <p:cNvPr id="5" name="Rectangle 4">
            <a:extLst>
              <a:ext uri="{FF2B5EF4-FFF2-40B4-BE49-F238E27FC236}">
                <a16:creationId xmlns:a16="http://schemas.microsoft.com/office/drawing/2014/main" id="{C6B9661B-DAA6-74B8-8506-29C5077EEAAE}"/>
              </a:ext>
            </a:extLst>
          </p:cNvPr>
          <p:cNvSpPr/>
          <p:nvPr/>
        </p:nvSpPr>
        <p:spPr bwMode="gray">
          <a:xfrm>
            <a:off x="907020" y="2144682"/>
            <a:ext cx="10377960" cy="1600438"/>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7" name="TextBox 6">
            <a:extLst>
              <a:ext uri="{FF2B5EF4-FFF2-40B4-BE49-F238E27FC236}">
                <a16:creationId xmlns:a16="http://schemas.microsoft.com/office/drawing/2014/main" id="{1DFAF659-114D-FAAD-DA5E-DF39192D10D4}"/>
              </a:ext>
            </a:extLst>
          </p:cNvPr>
          <p:cNvSpPr txBox="1"/>
          <p:nvPr/>
        </p:nvSpPr>
        <p:spPr bwMode="gray">
          <a:xfrm>
            <a:off x="1041425" y="2218796"/>
            <a:ext cx="2630528" cy="270843"/>
          </a:xfrm>
          <a:prstGeom prst="rect">
            <a:avLst/>
          </a:prstGeom>
          <a:noFill/>
        </p:spPr>
        <p:txBody>
          <a:bodyPr wrap="none" lIns="0" tIns="0" rIns="0" bIns="0" rtlCol="0">
            <a:spAutoFit/>
          </a:bodyPr>
          <a:lstStyle/>
          <a:p>
            <a:pPr>
              <a:spcBef>
                <a:spcPts val="550"/>
              </a:spcBef>
            </a:pPr>
            <a:r>
              <a:rPr lang="en-US" sz="1760" b="1" dirty="0"/>
              <a:t>Strategic Plan Goals</a:t>
            </a:r>
          </a:p>
        </p:txBody>
      </p:sp>
      <p:sp>
        <p:nvSpPr>
          <p:cNvPr id="8" name="Rectangle 7">
            <a:extLst>
              <a:ext uri="{FF2B5EF4-FFF2-40B4-BE49-F238E27FC236}">
                <a16:creationId xmlns:a16="http://schemas.microsoft.com/office/drawing/2014/main" id="{4F6C7955-BA66-AD67-EBE0-11781C06D97C}"/>
              </a:ext>
            </a:extLst>
          </p:cNvPr>
          <p:cNvSpPr/>
          <p:nvPr/>
        </p:nvSpPr>
        <p:spPr bwMode="gray">
          <a:xfrm>
            <a:off x="900428" y="3812772"/>
            <a:ext cx="10377960" cy="2582561"/>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0" name="TextBox 9">
            <a:extLst>
              <a:ext uri="{FF2B5EF4-FFF2-40B4-BE49-F238E27FC236}">
                <a16:creationId xmlns:a16="http://schemas.microsoft.com/office/drawing/2014/main" id="{1AFF4E07-3295-ED3C-EB56-0182769B25CF}"/>
              </a:ext>
            </a:extLst>
          </p:cNvPr>
          <p:cNvSpPr txBox="1"/>
          <p:nvPr/>
        </p:nvSpPr>
        <p:spPr bwMode="gray">
          <a:xfrm>
            <a:off x="1041425" y="2459146"/>
            <a:ext cx="4534896" cy="203133"/>
          </a:xfrm>
          <a:prstGeom prst="rect">
            <a:avLst/>
          </a:prstGeom>
          <a:noFill/>
        </p:spPr>
        <p:txBody>
          <a:bodyPr wrap="none" lIns="0" tIns="0" rIns="0" bIns="0" rtlCol="0">
            <a:spAutoFit/>
          </a:bodyPr>
          <a:lstStyle/>
          <a:p>
            <a:pPr>
              <a:spcBef>
                <a:spcPts val="550"/>
              </a:spcBef>
            </a:pPr>
            <a:r>
              <a:rPr lang="en-US" sz="1320" i="1" dirty="0"/>
              <a:t>Describe your institution’s strategic plan goals here</a:t>
            </a:r>
          </a:p>
        </p:txBody>
      </p:sp>
      <p:sp>
        <p:nvSpPr>
          <p:cNvPr id="11" name="TextBox 10">
            <a:extLst>
              <a:ext uri="{FF2B5EF4-FFF2-40B4-BE49-F238E27FC236}">
                <a16:creationId xmlns:a16="http://schemas.microsoft.com/office/drawing/2014/main" id="{65A9BED2-8F2F-AB25-C67F-D3E152DD96C4}"/>
              </a:ext>
            </a:extLst>
          </p:cNvPr>
          <p:cNvSpPr txBox="1"/>
          <p:nvPr/>
        </p:nvSpPr>
        <p:spPr bwMode="gray">
          <a:xfrm>
            <a:off x="1041425" y="3924162"/>
            <a:ext cx="1768113" cy="270843"/>
          </a:xfrm>
          <a:prstGeom prst="rect">
            <a:avLst/>
          </a:prstGeom>
          <a:noFill/>
        </p:spPr>
        <p:txBody>
          <a:bodyPr wrap="none" lIns="0" tIns="0" rIns="0" bIns="0" rtlCol="0">
            <a:spAutoFit/>
          </a:bodyPr>
          <a:lstStyle/>
          <a:p>
            <a:pPr>
              <a:spcBef>
                <a:spcPts val="550"/>
              </a:spcBef>
            </a:pPr>
            <a:r>
              <a:rPr lang="en-US" sz="1760" b="1" dirty="0"/>
              <a:t>SEM Priorities</a:t>
            </a:r>
          </a:p>
        </p:txBody>
      </p:sp>
      <p:sp>
        <p:nvSpPr>
          <p:cNvPr id="12" name="TextBox 11">
            <a:extLst>
              <a:ext uri="{FF2B5EF4-FFF2-40B4-BE49-F238E27FC236}">
                <a16:creationId xmlns:a16="http://schemas.microsoft.com/office/drawing/2014/main" id="{956B22BC-9BE3-AE69-839F-F2AD4D0B5FE2}"/>
              </a:ext>
            </a:extLst>
          </p:cNvPr>
          <p:cNvSpPr txBox="1"/>
          <p:nvPr/>
        </p:nvSpPr>
        <p:spPr bwMode="gray">
          <a:xfrm>
            <a:off x="1041425" y="4231901"/>
            <a:ext cx="9830512" cy="203133"/>
          </a:xfrm>
          <a:prstGeom prst="rect">
            <a:avLst/>
          </a:prstGeom>
          <a:noFill/>
        </p:spPr>
        <p:txBody>
          <a:bodyPr wrap="none" lIns="0" tIns="0" rIns="0" bIns="0" rtlCol="0">
            <a:spAutoFit/>
          </a:bodyPr>
          <a:lstStyle/>
          <a:p>
            <a:pPr>
              <a:spcBef>
                <a:spcPts val="550"/>
              </a:spcBef>
            </a:pPr>
            <a:r>
              <a:rPr lang="en-US" sz="1320" i="1" dirty="0"/>
              <a:t>Describe the purpose and priorities of your strategic enrollment management plan to ensure they align with the goals of the Strategic Plan</a:t>
            </a:r>
          </a:p>
        </p:txBody>
      </p:sp>
      <p:sp>
        <p:nvSpPr>
          <p:cNvPr id="13" name="TextBox 12">
            <a:extLst>
              <a:ext uri="{FF2B5EF4-FFF2-40B4-BE49-F238E27FC236}">
                <a16:creationId xmlns:a16="http://schemas.microsoft.com/office/drawing/2014/main" id="{413B50D0-DD8A-BBE2-D6F2-F902E4B41CA9}"/>
              </a:ext>
            </a:extLst>
          </p:cNvPr>
          <p:cNvSpPr txBox="1"/>
          <p:nvPr/>
        </p:nvSpPr>
        <p:spPr>
          <a:xfrm>
            <a:off x="1041425" y="2734056"/>
            <a:ext cx="10243555" cy="1292662"/>
          </a:xfrm>
          <a:prstGeom prst="rect">
            <a:avLst/>
          </a:prstGeom>
          <a:noFill/>
        </p:spPr>
        <p:txBody>
          <a:bodyPr wrap="square" rtlCol="0">
            <a:spAutoFit/>
          </a:bodyPr>
          <a:lstStyle/>
          <a:p>
            <a:pPr fontAlgn="base"/>
            <a:r>
              <a:rPr lang="en-US" sz="1200" dirty="0"/>
              <a:t>The College aims to achieve a five percent annual increase in new student enrollment over the 2026 to 2030 planning period. This includes first time students, returning stop-out students, and students entering through partnerships and community engagement efforts. </a:t>
            </a:r>
          </a:p>
          <a:p>
            <a:pPr fontAlgn="base"/>
            <a:r>
              <a:rPr lang="en-US" sz="1200" dirty="0"/>
              <a:t>This goal reflects institutional capacity, regional population considerations, and the College's relationship-centered recruitment approach grounded in Anishinaabe values.  This would be an enrollment projection of between 5 and 7 new students for  each of the  A.A and A.A.S programs and 1 to 3 students  for the certificate and diploma programs.  This is a moderate growth analysis based on economic trends, MN workforce demands, and college trends. </a:t>
            </a:r>
          </a:p>
          <a:p>
            <a:endParaRPr lang="en-US" dirty="0"/>
          </a:p>
        </p:txBody>
      </p:sp>
      <p:sp>
        <p:nvSpPr>
          <p:cNvPr id="14" name="TextBox 13">
            <a:extLst>
              <a:ext uri="{FF2B5EF4-FFF2-40B4-BE49-F238E27FC236}">
                <a16:creationId xmlns:a16="http://schemas.microsoft.com/office/drawing/2014/main" id="{CB882A74-F677-79AA-ED29-A9245210C127}"/>
              </a:ext>
            </a:extLst>
          </p:cNvPr>
          <p:cNvSpPr txBox="1"/>
          <p:nvPr/>
        </p:nvSpPr>
        <p:spPr>
          <a:xfrm>
            <a:off x="1048016" y="4499036"/>
            <a:ext cx="10095967" cy="1015663"/>
          </a:xfrm>
          <a:prstGeom prst="rect">
            <a:avLst/>
          </a:prstGeom>
          <a:noFill/>
        </p:spPr>
        <p:txBody>
          <a:bodyPr wrap="square" rtlCol="0">
            <a:spAutoFit/>
          </a:bodyPr>
          <a:lstStyle/>
          <a:p>
            <a:pPr marL="342900" indent="-342900">
              <a:buAutoNum type="arabicPeriod"/>
            </a:pPr>
            <a:r>
              <a:rPr lang="en-US" sz="1200" dirty="0"/>
              <a:t>Strengthen relationship-centered, community-based recruitment</a:t>
            </a:r>
          </a:p>
          <a:p>
            <a:pPr marL="342900" indent="-342900">
              <a:buAutoNum type="arabicPeriod"/>
            </a:pPr>
            <a:r>
              <a:rPr lang="en-US" sz="1200" dirty="0"/>
              <a:t>Reengage stop-out, drop-out students with earned credits</a:t>
            </a:r>
          </a:p>
          <a:p>
            <a:pPr marL="342900" indent="-342900">
              <a:buAutoNum type="arabicPeriod"/>
            </a:pPr>
            <a:r>
              <a:rPr lang="en-US" sz="1200" dirty="0"/>
              <a:t>Improve retention and persistence through early, coordinated intervention</a:t>
            </a:r>
          </a:p>
          <a:p>
            <a:pPr marL="342900" indent="-342900">
              <a:buAutoNum type="arabicPeriod"/>
            </a:pPr>
            <a:r>
              <a:rPr lang="en-US" sz="1200" dirty="0"/>
              <a:t>Expand integrated academic and wellness support to reduce barriers</a:t>
            </a:r>
          </a:p>
          <a:p>
            <a:pPr marL="342900" indent="-342900">
              <a:buAutoNum type="arabicPeriod"/>
            </a:pPr>
            <a:r>
              <a:rPr lang="en-US" sz="1200" dirty="0"/>
              <a:t>Use data-informed decision making to drive continuous improvement</a:t>
            </a:r>
          </a:p>
        </p:txBody>
      </p:sp>
    </p:spTree>
    <p:extLst>
      <p:ext uri="{BB962C8B-B14F-4D97-AF65-F5344CB8AC3E}">
        <p14:creationId xmlns:p14="http://schemas.microsoft.com/office/powerpoint/2010/main" val="3468754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0C025-C193-9DF7-104A-501114BAEF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D19859-DBC3-675B-C53D-1F6521698E0B}"/>
              </a:ext>
            </a:extLst>
          </p:cNvPr>
          <p:cNvSpPr>
            <a:spLocks noGrp="1"/>
          </p:cNvSpPr>
          <p:nvPr>
            <p:ph type="title"/>
          </p:nvPr>
        </p:nvSpPr>
        <p:spPr>
          <a:xfrm>
            <a:off x="907020" y="2364131"/>
            <a:ext cx="3162059" cy="2129738"/>
          </a:xfrm>
        </p:spPr>
        <p:txBody>
          <a:bodyPr/>
          <a:lstStyle/>
          <a:p>
            <a:r>
              <a:rPr lang="en-US" dirty="0"/>
              <a:t>Enrollment Profile 2019-2026</a:t>
            </a:r>
          </a:p>
        </p:txBody>
      </p:sp>
      <p:pic>
        <p:nvPicPr>
          <p:cNvPr id="4" name="Picture 3">
            <a:extLst>
              <a:ext uri="{FF2B5EF4-FFF2-40B4-BE49-F238E27FC236}">
                <a16:creationId xmlns:a16="http://schemas.microsoft.com/office/drawing/2014/main" id="{386A7B63-4593-0241-B16D-28212CC5932F}"/>
              </a:ext>
            </a:extLst>
          </p:cNvPr>
          <p:cNvPicPr>
            <a:picLocks noChangeAspect="1"/>
          </p:cNvPicPr>
          <p:nvPr/>
        </p:nvPicPr>
        <p:blipFill>
          <a:blip r:embed="rId2"/>
          <a:stretch>
            <a:fillRect/>
          </a:stretch>
        </p:blipFill>
        <p:spPr>
          <a:xfrm>
            <a:off x="907020" y="456358"/>
            <a:ext cx="10377964" cy="760140"/>
          </a:xfrm>
          <a:prstGeom prst="rect">
            <a:avLst/>
          </a:prstGeom>
          <a:noFill/>
          <a:ln cap="flat">
            <a:noFill/>
          </a:ln>
        </p:spPr>
      </p:pic>
      <p:pic>
        <p:nvPicPr>
          <p:cNvPr id="5" name="Picture 4">
            <a:extLst>
              <a:ext uri="{FF2B5EF4-FFF2-40B4-BE49-F238E27FC236}">
                <a16:creationId xmlns:a16="http://schemas.microsoft.com/office/drawing/2014/main" id="{8A89A1D2-0276-3ADA-13FA-3894122E88EF}"/>
              </a:ext>
            </a:extLst>
          </p:cNvPr>
          <p:cNvPicPr>
            <a:picLocks noChangeAspect="1"/>
          </p:cNvPicPr>
          <p:nvPr/>
        </p:nvPicPr>
        <p:blipFill>
          <a:blip r:embed="rId3"/>
          <a:stretch>
            <a:fillRect/>
          </a:stretch>
        </p:blipFill>
        <p:spPr>
          <a:xfrm>
            <a:off x="4258184" y="1643889"/>
            <a:ext cx="7026795" cy="3570221"/>
          </a:xfrm>
          <a:prstGeom prst="rect">
            <a:avLst/>
          </a:prstGeom>
        </p:spPr>
      </p:pic>
    </p:spTree>
    <p:extLst>
      <p:ext uri="{BB962C8B-B14F-4D97-AF65-F5344CB8AC3E}">
        <p14:creationId xmlns:p14="http://schemas.microsoft.com/office/powerpoint/2010/main" val="26882336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ED67E-8ADD-E1BD-BA64-49ED2DEEBF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DBEAAF-38AC-92B4-A1B5-E41C9F4BBEB8}"/>
              </a:ext>
            </a:extLst>
          </p:cNvPr>
          <p:cNvSpPr>
            <a:spLocks noGrp="1"/>
          </p:cNvSpPr>
          <p:nvPr>
            <p:ph type="title"/>
          </p:nvPr>
        </p:nvSpPr>
        <p:spPr>
          <a:xfrm>
            <a:off x="907020" y="2364131"/>
            <a:ext cx="3098051" cy="2129738"/>
          </a:xfrm>
        </p:spPr>
        <p:txBody>
          <a:bodyPr/>
          <a:lstStyle/>
          <a:p>
            <a:r>
              <a:rPr lang="en-US" dirty="0"/>
              <a:t>Enrollment Profile 2019-2026</a:t>
            </a:r>
          </a:p>
        </p:txBody>
      </p:sp>
      <p:pic>
        <p:nvPicPr>
          <p:cNvPr id="4" name="Picture 3">
            <a:extLst>
              <a:ext uri="{FF2B5EF4-FFF2-40B4-BE49-F238E27FC236}">
                <a16:creationId xmlns:a16="http://schemas.microsoft.com/office/drawing/2014/main" id="{FE8105BB-2884-5515-2554-614CB8B531B2}"/>
              </a:ext>
            </a:extLst>
          </p:cNvPr>
          <p:cNvPicPr>
            <a:picLocks noChangeAspect="1"/>
          </p:cNvPicPr>
          <p:nvPr/>
        </p:nvPicPr>
        <p:blipFill>
          <a:blip r:embed="rId2"/>
          <a:stretch>
            <a:fillRect/>
          </a:stretch>
        </p:blipFill>
        <p:spPr>
          <a:xfrm>
            <a:off x="907020" y="456358"/>
            <a:ext cx="10377964" cy="760140"/>
          </a:xfrm>
          <a:prstGeom prst="rect">
            <a:avLst/>
          </a:prstGeom>
          <a:noFill/>
          <a:ln cap="flat">
            <a:noFill/>
          </a:ln>
        </p:spPr>
      </p:pic>
      <p:pic>
        <p:nvPicPr>
          <p:cNvPr id="6" name="Picture 5">
            <a:extLst>
              <a:ext uri="{FF2B5EF4-FFF2-40B4-BE49-F238E27FC236}">
                <a16:creationId xmlns:a16="http://schemas.microsoft.com/office/drawing/2014/main" id="{06A77AF7-9377-6EE2-DCB9-8D4B2079D899}"/>
              </a:ext>
            </a:extLst>
          </p:cNvPr>
          <p:cNvPicPr>
            <a:picLocks noChangeAspect="1"/>
          </p:cNvPicPr>
          <p:nvPr/>
        </p:nvPicPr>
        <p:blipFill>
          <a:blip r:embed="rId3"/>
          <a:stretch>
            <a:fillRect/>
          </a:stretch>
        </p:blipFill>
        <p:spPr>
          <a:xfrm>
            <a:off x="4276839" y="1730557"/>
            <a:ext cx="7008140" cy="3396885"/>
          </a:xfrm>
          <a:prstGeom prst="rect">
            <a:avLst/>
          </a:prstGeom>
        </p:spPr>
      </p:pic>
    </p:spTree>
    <p:extLst>
      <p:ext uri="{BB962C8B-B14F-4D97-AF65-F5344CB8AC3E}">
        <p14:creationId xmlns:p14="http://schemas.microsoft.com/office/powerpoint/2010/main" val="40150921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3D518-E923-59B3-1279-0590C50CE6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B5FDEC-D285-D866-8C66-C9A7DA25C648}"/>
              </a:ext>
            </a:extLst>
          </p:cNvPr>
          <p:cNvSpPr>
            <a:spLocks noGrp="1"/>
          </p:cNvSpPr>
          <p:nvPr>
            <p:ph type="title"/>
          </p:nvPr>
        </p:nvSpPr>
        <p:spPr>
          <a:xfrm>
            <a:off x="907020" y="2364131"/>
            <a:ext cx="3070619" cy="2129738"/>
          </a:xfrm>
        </p:spPr>
        <p:txBody>
          <a:bodyPr/>
          <a:lstStyle/>
          <a:p>
            <a:r>
              <a:rPr lang="en-US" dirty="0"/>
              <a:t>Enrollment Profile 2019-2026</a:t>
            </a:r>
          </a:p>
        </p:txBody>
      </p:sp>
      <p:pic>
        <p:nvPicPr>
          <p:cNvPr id="4" name="Picture 3">
            <a:extLst>
              <a:ext uri="{FF2B5EF4-FFF2-40B4-BE49-F238E27FC236}">
                <a16:creationId xmlns:a16="http://schemas.microsoft.com/office/drawing/2014/main" id="{A37228A5-0E5E-0E5A-1440-22A45E32F37B}"/>
              </a:ext>
            </a:extLst>
          </p:cNvPr>
          <p:cNvPicPr>
            <a:picLocks noChangeAspect="1"/>
          </p:cNvPicPr>
          <p:nvPr/>
        </p:nvPicPr>
        <p:blipFill>
          <a:blip r:embed="rId2"/>
          <a:stretch>
            <a:fillRect/>
          </a:stretch>
        </p:blipFill>
        <p:spPr>
          <a:xfrm>
            <a:off x="907020" y="456358"/>
            <a:ext cx="10377964" cy="760140"/>
          </a:xfrm>
          <a:prstGeom prst="rect">
            <a:avLst/>
          </a:prstGeom>
          <a:noFill/>
          <a:ln cap="flat">
            <a:noFill/>
          </a:ln>
        </p:spPr>
      </p:pic>
      <p:pic>
        <p:nvPicPr>
          <p:cNvPr id="5" name="Picture 4">
            <a:extLst>
              <a:ext uri="{FF2B5EF4-FFF2-40B4-BE49-F238E27FC236}">
                <a16:creationId xmlns:a16="http://schemas.microsoft.com/office/drawing/2014/main" id="{9F92323E-3069-6385-20B1-036CA45C01AF}"/>
              </a:ext>
            </a:extLst>
          </p:cNvPr>
          <p:cNvPicPr>
            <a:picLocks noChangeAspect="1"/>
          </p:cNvPicPr>
          <p:nvPr/>
        </p:nvPicPr>
        <p:blipFill>
          <a:blip r:embed="rId3"/>
          <a:stretch>
            <a:fillRect/>
          </a:stretch>
        </p:blipFill>
        <p:spPr>
          <a:xfrm>
            <a:off x="4187814" y="1704081"/>
            <a:ext cx="7031873" cy="3449837"/>
          </a:xfrm>
          <a:prstGeom prst="rect">
            <a:avLst/>
          </a:prstGeom>
        </p:spPr>
      </p:pic>
    </p:spTree>
    <p:extLst>
      <p:ext uri="{BB962C8B-B14F-4D97-AF65-F5344CB8AC3E}">
        <p14:creationId xmlns:p14="http://schemas.microsoft.com/office/powerpoint/2010/main" val="3257257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A0079-A776-0EEB-9365-E6ADA29215D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1DA7AD1-C60C-02EF-23DE-C1A20E02ABAB}"/>
              </a:ext>
            </a:extLst>
          </p:cNvPr>
          <p:cNvPicPr>
            <a:picLocks noChangeAspect="1"/>
          </p:cNvPicPr>
          <p:nvPr/>
        </p:nvPicPr>
        <p:blipFill>
          <a:blip r:embed="rId2"/>
          <a:stretch>
            <a:fillRect/>
          </a:stretch>
        </p:blipFill>
        <p:spPr>
          <a:xfrm>
            <a:off x="907020" y="456358"/>
            <a:ext cx="10377964" cy="760140"/>
          </a:xfrm>
          <a:prstGeom prst="rect">
            <a:avLst/>
          </a:prstGeom>
          <a:noFill/>
          <a:ln cap="flat">
            <a:noFill/>
          </a:ln>
        </p:spPr>
      </p:pic>
      <p:sp>
        <p:nvSpPr>
          <p:cNvPr id="9" name="Title 1">
            <a:extLst>
              <a:ext uri="{FF2B5EF4-FFF2-40B4-BE49-F238E27FC236}">
                <a16:creationId xmlns:a16="http://schemas.microsoft.com/office/drawing/2014/main" id="{296914BA-DD2A-8797-669F-99AB9AF02684}"/>
              </a:ext>
            </a:extLst>
          </p:cNvPr>
          <p:cNvSpPr txBox="1">
            <a:spLocks/>
          </p:cNvSpPr>
          <p:nvPr/>
        </p:nvSpPr>
        <p:spPr bwMode="gray">
          <a:xfrm>
            <a:off x="907020" y="1302910"/>
            <a:ext cx="9031288" cy="277016"/>
          </a:xfrm>
          <a:prstGeom prst="rect">
            <a:avLst/>
          </a:prstGeom>
        </p:spPr>
        <p:txBody>
          <a:bodyPr vert="horz" wrap="square" lIns="0" tIns="0" rIns="0" bIns="0" rtlCol="0" anchor="b" anchorCtr="0">
            <a:spAutoFit/>
          </a:bodyPr>
          <a:lstStyle>
            <a:lvl1pPr algn="l" defTabSz="754380" rtl="0" eaLnBrk="1" latinLnBrk="0" hangingPunct="1">
              <a:lnSpc>
                <a:spcPct val="90000"/>
              </a:lnSpc>
              <a:spcBef>
                <a:spcPct val="0"/>
              </a:spcBef>
              <a:buNone/>
              <a:defRPr sz="2000" kern="1200" spc="50" baseline="0">
                <a:solidFill>
                  <a:schemeClr val="accent5"/>
                </a:solidFill>
                <a:latin typeface="+mj-lt"/>
                <a:ea typeface="+mj-ea"/>
                <a:cs typeface="+mj-cs"/>
              </a:defRPr>
            </a:lvl1pPr>
          </a:lstStyle>
          <a:p>
            <a:r>
              <a:rPr lang="en-US" dirty="0"/>
              <a:t>Enrollment Calculator</a:t>
            </a:r>
          </a:p>
        </p:txBody>
      </p:sp>
      <p:sp>
        <p:nvSpPr>
          <p:cNvPr id="10" name="Text Placeholder 2">
            <a:extLst>
              <a:ext uri="{FF2B5EF4-FFF2-40B4-BE49-F238E27FC236}">
                <a16:creationId xmlns:a16="http://schemas.microsoft.com/office/drawing/2014/main" id="{607EA5A9-703D-D92F-6DF4-21019928223D}"/>
              </a:ext>
            </a:extLst>
          </p:cNvPr>
          <p:cNvSpPr txBox="1">
            <a:spLocks/>
          </p:cNvSpPr>
          <p:nvPr/>
        </p:nvSpPr>
        <p:spPr bwMode="gray">
          <a:xfrm>
            <a:off x="903288" y="1579926"/>
            <a:ext cx="10377964" cy="200055"/>
          </a:xfrm>
          <a:prstGeom prst="rect">
            <a:avLst/>
          </a:prstGeom>
        </p:spPr>
        <p:txBody>
          <a:bodyPr vert="horz" wrap="square" lIns="0" tIns="0" rIns="0" bIns="0" rtlCol="0">
            <a:spAutoFit/>
          </a:bodyPr>
          <a:lstStyle>
            <a:lvl1pPr marL="0" indent="0" algn="l" defTabSz="754380" rtl="0" eaLnBrk="1" latinLnBrk="0" hangingPunct="1">
              <a:lnSpc>
                <a:spcPct val="100000"/>
              </a:lnSpc>
              <a:spcBef>
                <a:spcPts val="0"/>
              </a:spcBef>
              <a:buFont typeface="Arial" panose="020B0604020202020204" pitchFamily="34" charset="0"/>
              <a:buNone/>
              <a:defRPr sz="1300" kern="1200">
                <a:solidFill>
                  <a:schemeClr val="tx1"/>
                </a:solidFill>
                <a:latin typeface="+mn-lt"/>
                <a:ea typeface="+mn-ea"/>
                <a:cs typeface="+mn-cs"/>
              </a:defRPr>
            </a:lvl1pPr>
            <a:lvl2pPr marL="230188" indent="-114300"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2pPr>
            <a:lvl3pPr marL="341313" indent="-111125" algn="l" defTabSz="75438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3pPr>
            <a:lvl4pPr marL="457200" indent="-115888"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3088" indent="-115888" algn="l" defTabSz="75438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5pPr>
            <a:lvl6pPr marL="687388" indent="-115888"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798513" indent="-111125" algn="l" defTabSz="75438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5888"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30288" indent="-115888" algn="l" defTabSz="75438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9pPr>
          </a:lstStyle>
          <a:p>
            <a:r>
              <a:rPr lang="en-US" spc="-4" dirty="0">
                <a:solidFill>
                  <a:srgbClr val="333D47"/>
                </a:solidFill>
                <a:cs typeface="Verdana"/>
              </a:rPr>
              <a:t>Calculate </a:t>
            </a:r>
            <a:r>
              <a:rPr lang="en-US" spc="-8" dirty="0">
                <a:solidFill>
                  <a:srgbClr val="333D47"/>
                </a:solidFill>
                <a:cs typeface="Verdana"/>
              </a:rPr>
              <a:t>New </a:t>
            </a:r>
            <a:r>
              <a:rPr lang="en-US" spc="-4" dirty="0">
                <a:solidFill>
                  <a:srgbClr val="333D47"/>
                </a:solidFill>
                <a:cs typeface="Verdana"/>
              </a:rPr>
              <a:t>Enrollment </a:t>
            </a:r>
            <a:r>
              <a:rPr lang="en-US" spc="-8" dirty="0">
                <a:solidFill>
                  <a:srgbClr val="333D47"/>
                </a:solidFill>
                <a:cs typeface="Verdana"/>
              </a:rPr>
              <a:t>Potential </a:t>
            </a:r>
            <a:r>
              <a:rPr lang="en-US" spc="-4" dirty="0">
                <a:solidFill>
                  <a:srgbClr val="333D47"/>
                </a:solidFill>
                <a:cs typeface="Verdana"/>
              </a:rPr>
              <a:t>Based on Marketing</a:t>
            </a:r>
            <a:r>
              <a:rPr lang="en-US" spc="127" dirty="0">
                <a:solidFill>
                  <a:srgbClr val="333D47"/>
                </a:solidFill>
                <a:cs typeface="Verdana"/>
              </a:rPr>
              <a:t> </a:t>
            </a:r>
            <a:r>
              <a:rPr lang="en-US" spc="-4" dirty="0">
                <a:solidFill>
                  <a:srgbClr val="333D47"/>
                </a:solidFill>
                <a:cs typeface="Verdana"/>
              </a:rPr>
              <a:t>Gains  (Double click in the calculator to get to the excel template to add  values. </a:t>
            </a:r>
            <a:endParaRPr lang="en-US" dirty="0">
              <a:cs typeface="Verdana"/>
            </a:endParaRPr>
          </a:p>
        </p:txBody>
      </p:sp>
      <p:graphicFrame>
        <p:nvGraphicFramePr>
          <p:cNvPr id="11" name="Object 10">
            <a:extLst>
              <a:ext uri="{FF2B5EF4-FFF2-40B4-BE49-F238E27FC236}">
                <a16:creationId xmlns:a16="http://schemas.microsoft.com/office/drawing/2014/main" id="{FA6F30F4-2E2D-74BC-6147-4C95B27DCF59}"/>
              </a:ext>
            </a:extLst>
          </p:cNvPr>
          <p:cNvGraphicFramePr>
            <a:graphicFrameLocks noChangeAspect="1"/>
          </p:cNvGraphicFramePr>
          <p:nvPr>
            <p:extLst>
              <p:ext uri="{D42A27DB-BD31-4B8C-83A1-F6EECF244321}">
                <p14:modId xmlns:p14="http://schemas.microsoft.com/office/powerpoint/2010/main" val="1687317461"/>
              </p:ext>
            </p:extLst>
          </p:nvPr>
        </p:nvGraphicFramePr>
        <p:xfrm>
          <a:off x="903288" y="1857375"/>
          <a:ext cx="4278312" cy="4802188"/>
        </p:xfrm>
        <a:graphic>
          <a:graphicData uri="http://schemas.openxmlformats.org/presentationml/2006/ole">
            <mc:AlternateContent xmlns:mc="http://schemas.openxmlformats.org/markup-compatibility/2006">
              <mc:Choice xmlns:v="urn:schemas-microsoft-com:vml" Requires="v">
                <p:oleObj name="Worksheet" r:id="rId3" imgW="3667032" imgH="3229019" progId="Excel.Sheet.12">
                  <p:embed/>
                </p:oleObj>
              </mc:Choice>
              <mc:Fallback>
                <p:oleObj name="Worksheet" r:id="rId3" imgW="3667032" imgH="3229019" progId="Excel.Sheet.12">
                  <p:embed/>
                  <p:pic>
                    <p:nvPicPr>
                      <p:cNvPr id="11" name="Object 10">
                        <a:extLst>
                          <a:ext uri="{FF2B5EF4-FFF2-40B4-BE49-F238E27FC236}">
                            <a16:creationId xmlns:a16="http://schemas.microsoft.com/office/drawing/2014/main" id="{FA6F30F4-2E2D-74BC-6147-4C95B27DCF59}"/>
                          </a:ext>
                        </a:extLst>
                      </p:cNvPr>
                      <p:cNvPicPr/>
                      <p:nvPr/>
                    </p:nvPicPr>
                    <p:blipFill>
                      <a:blip r:embed="rId4"/>
                      <a:stretch>
                        <a:fillRect/>
                      </a:stretch>
                    </p:blipFill>
                    <p:spPr>
                      <a:xfrm>
                        <a:off x="903288" y="1857375"/>
                        <a:ext cx="4278312" cy="4802188"/>
                      </a:xfrm>
                      <a:prstGeom prst="rect">
                        <a:avLst/>
                      </a:prstGeom>
                    </p:spPr>
                  </p:pic>
                </p:oleObj>
              </mc:Fallback>
            </mc:AlternateContent>
          </a:graphicData>
        </a:graphic>
      </p:graphicFrame>
      <p:sp>
        <p:nvSpPr>
          <p:cNvPr id="12" name="Line Callout 1 21">
            <a:extLst>
              <a:ext uri="{FF2B5EF4-FFF2-40B4-BE49-F238E27FC236}">
                <a16:creationId xmlns:a16="http://schemas.microsoft.com/office/drawing/2014/main" id="{D0128C1C-4ED7-E8D5-13F0-8055DAEB5C88}"/>
              </a:ext>
            </a:extLst>
          </p:cNvPr>
          <p:cNvSpPr/>
          <p:nvPr/>
        </p:nvSpPr>
        <p:spPr bwMode="gray">
          <a:xfrm>
            <a:off x="5629667" y="2599402"/>
            <a:ext cx="1595776" cy="338554"/>
          </a:xfrm>
          <a:prstGeom prst="borderCallout1">
            <a:avLst>
              <a:gd name="adj1" fmla="val 72721"/>
              <a:gd name="adj2" fmla="val 3423"/>
              <a:gd name="adj3" fmla="val 72345"/>
              <a:gd name="adj4" fmla="val -23414"/>
            </a:avLst>
          </a:prstGeom>
          <a:solidFill>
            <a:schemeClr val="accent5"/>
          </a:solidFill>
          <a:ln w="12700" cap="flat" cmpd="sng" algn="ctr">
            <a:solidFill>
              <a:schemeClr val="accent5"/>
            </a:solidFill>
            <a:prstDash val="solid"/>
            <a:miter lim="800000"/>
            <a:headEnd type="none" w="med" len="med"/>
            <a:tailEnd type="oval" w="sm" len="sm"/>
          </a:ln>
          <a:effectLst/>
        </p:spPr>
        <p:txBody>
          <a:bodyPr vert="horz" wrap="square" lIns="91440" tIns="45720" rIns="91440" bIns="45720" numCol="1" rtlCol="0" anchor="t" anchorCtr="0" compatLnSpc="1">
            <a:prstTxWarp prst="textNoShape">
              <a:avLst/>
            </a:prstTxWarp>
            <a:spAutoFit/>
          </a:bodyPr>
          <a:lstStyle/>
          <a:p>
            <a:pPr>
              <a:spcBef>
                <a:spcPts val="300"/>
              </a:spcBef>
            </a:pPr>
            <a:r>
              <a:rPr lang="en-US" sz="800" dirty="0">
                <a:solidFill>
                  <a:schemeClr val="bg1"/>
                </a:solidFill>
                <a:cs typeface="Verdana" panose="020B0604030504040204" pitchFamily="34" charset="0"/>
              </a:rPr>
              <a:t>Fill in based on current enrollment data</a:t>
            </a:r>
          </a:p>
        </p:txBody>
      </p:sp>
      <p:sp>
        <p:nvSpPr>
          <p:cNvPr id="13" name="Line Callout 1 22">
            <a:extLst>
              <a:ext uri="{FF2B5EF4-FFF2-40B4-BE49-F238E27FC236}">
                <a16:creationId xmlns:a16="http://schemas.microsoft.com/office/drawing/2014/main" id="{8F26DD1C-AEC0-2B50-E0C1-A04559D150C6}"/>
              </a:ext>
            </a:extLst>
          </p:cNvPr>
          <p:cNvSpPr/>
          <p:nvPr/>
        </p:nvSpPr>
        <p:spPr bwMode="gray">
          <a:xfrm>
            <a:off x="5629667" y="3075057"/>
            <a:ext cx="1595776" cy="707886"/>
          </a:xfrm>
          <a:prstGeom prst="borderCallout1">
            <a:avLst>
              <a:gd name="adj1" fmla="val 72721"/>
              <a:gd name="adj2" fmla="val 3423"/>
              <a:gd name="adj3" fmla="val 72345"/>
              <a:gd name="adj4" fmla="val -23414"/>
            </a:avLst>
          </a:prstGeom>
          <a:solidFill>
            <a:schemeClr val="accent5"/>
          </a:solidFill>
          <a:ln w="12700" cap="flat" cmpd="sng" algn="ctr">
            <a:solidFill>
              <a:schemeClr val="accent5"/>
            </a:solidFill>
            <a:prstDash val="solid"/>
            <a:miter lim="800000"/>
            <a:headEnd type="none" w="med" len="med"/>
            <a:tailEnd type="oval" w="sm" len="sm"/>
          </a:ln>
          <a:effectLst/>
        </p:spPr>
        <p:txBody>
          <a:bodyPr vert="horz" wrap="square" lIns="91440" tIns="45720" rIns="91440" bIns="45720" numCol="1" rtlCol="0" anchor="t" anchorCtr="0" compatLnSpc="1">
            <a:prstTxWarp prst="textNoShape">
              <a:avLst/>
            </a:prstTxWarp>
            <a:spAutoFit/>
          </a:bodyPr>
          <a:lstStyle/>
          <a:p>
            <a:pPr>
              <a:spcBef>
                <a:spcPts val="300"/>
              </a:spcBef>
            </a:pPr>
            <a:r>
              <a:rPr lang="en-US" sz="800" dirty="0">
                <a:solidFill>
                  <a:schemeClr val="bg1"/>
                </a:solidFill>
                <a:cs typeface="Verdana" panose="020B0604030504040204" pitchFamily="34" charset="0"/>
              </a:rPr>
              <a:t>Meet with campus stakeholders to determine likely enrollment increase based on current capacity and expected investment</a:t>
            </a:r>
          </a:p>
        </p:txBody>
      </p:sp>
      <p:sp>
        <p:nvSpPr>
          <p:cNvPr id="14" name="Rectangle 13">
            <a:extLst>
              <a:ext uri="{FF2B5EF4-FFF2-40B4-BE49-F238E27FC236}">
                <a16:creationId xmlns:a16="http://schemas.microsoft.com/office/drawing/2014/main" id="{FE4947F0-1333-1B1A-C488-9F1A24E879A5}"/>
              </a:ext>
            </a:extLst>
          </p:cNvPr>
          <p:cNvSpPr/>
          <p:nvPr/>
        </p:nvSpPr>
        <p:spPr bwMode="gray">
          <a:xfrm>
            <a:off x="5629667" y="3987271"/>
            <a:ext cx="1595776" cy="1464354"/>
          </a:xfrm>
          <a:prstGeom prst="rect">
            <a:avLst/>
          </a:prstGeom>
          <a:solidFill>
            <a:schemeClr val="accent5"/>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300"/>
              </a:spcBef>
            </a:pPr>
            <a:r>
              <a:rPr lang="en-US" sz="800" dirty="0">
                <a:solidFill>
                  <a:schemeClr val="bg1"/>
                </a:solidFill>
                <a:cs typeface="Verdana" panose="020B0604030504040204" pitchFamily="34" charset="0"/>
              </a:rPr>
              <a:t>Use Census and National Center for Education data (linked here) to determine size of opportunity market.</a:t>
            </a:r>
          </a:p>
          <a:p>
            <a:pPr>
              <a:spcBef>
                <a:spcPts val="300"/>
              </a:spcBef>
            </a:pPr>
            <a:r>
              <a:rPr lang="en-US" sz="800" i="1" dirty="0">
                <a:solidFill>
                  <a:schemeClr val="bg1"/>
                </a:solidFill>
                <a:cs typeface="Verdana" panose="020B0604030504040204" pitchFamily="34" charset="0"/>
              </a:rPr>
              <a:t>Enter in regional information (e.g., zip code) in search bar, and select 2017 American Community Survey for most up-to-date population data. </a:t>
            </a:r>
          </a:p>
          <a:p>
            <a:pPr algn="ctr"/>
            <a:endParaRPr lang="en-US" sz="800" dirty="0"/>
          </a:p>
        </p:txBody>
      </p:sp>
      <p:cxnSp>
        <p:nvCxnSpPr>
          <p:cNvPr id="15" name="Straight Arrow Connector 14">
            <a:extLst>
              <a:ext uri="{FF2B5EF4-FFF2-40B4-BE49-F238E27FC236}">
                <a16:creationId xmlns:a16="http://schemas.microsoft.com/office/drawing/2014/main" id="{ACD1B3AC-12C8-61DC-988B-72F680E4A05C}"/>
              </a:ext>
            </a:extLst>
          </p:cNvPr>
          <p:cNvCxnSpPr>
            <a:cxnSpLocks/>
          </p:cNvCxnSpPr>
          <p:nvPr/>
        </p:nvCxnSpPr>
        <p:spPr bwMode="gray">
          <a:xfrm flipH="1">
            <a:off x="5212609" y="4439810"/>
            <a:ext cx="417124" cy="0"/>
          </a:xfrm>
          <a:prstGeom prst="straightConnector1">
            <a:avLst/>
          </a:prstGeom>
          <a:ln w="12700">
            <a:solidFill>
              <a:schemeClr val="accent5"/>
            </a:solidFill>
            <a:tailEnd type="oval" w="sm" len="sm"/>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4AE6028-4034-591B-7CB4-3D11EF8C1CE9}"/>
              </a:ext>
            </a:extLst>
          </p:cNvPr>
          <p:cNvSpPr txBox="1"/>
          <p:nvPr/>
        </p:nvSpPr>
        <p:spPr>
          <a:xfrm>
            <a:off x="5532582" y="5599742"/>
            <a:ext cx="5756130" cy="1682512"/>
          </a:xfrm>
          <a:prstGeom prst="rect">
            <a:avLst/>
          </a:prstGeom>
          <a:noFill/>
        </p:spPr>
        <p:txBody>
          <a:bodyPr wrap="square" rtlCol="0">
            <a:spAutoFit/>
          </a:bodyPr>
          <a:lstStyle/>
          <a:p>
            <a:r>
              <a:rPr lang="en-US" sz="1100" dirty="0"/>
              <a:t>High school look up tool: </a:t>
            </a:r>
          </a:p>
          <a:p>
            <a:pPr>
              <a:spcBef>
                <a:spcPts val="500"/>
              </a:spcBef>
            </a:pPr>
            <a:r>
              <a:rPr lang="en-US" sz="1100" dirty="0">
                <a:hlinkClick r:id="rId5"/>
              </a:rPr>
              <a:t>Public school enrollment | KIDS COUNT Data Center</a:t>
            </a:r>
            <a:r>
              <a:rPr lang="en-US" sz="1100" dirty="0"/>
              <a:t>   (Raw Data Files)</a:t>
            </a:r>
            <a:br>
              <a:rPr lang="en-US" sz="1100" dirty="0"/>
            </a:br>
            <a:r>
              <a:rPr lang="en-US" sz="1100" b="1" dirty="0">
                <a:solidFill>
                  <a:prstClr val="black"/>
                </a:solidFill>
              </a:rPr>
              <a:t>To Edit the Graph: </a:t>
            </a:r>
            <a:r>
              <a:rPr lang="en-US" sz="1100" i="0" dirty="0"/>
              <a:t>To edit the calculator, right click on the chart below, select “Worksheet Object” and then “Edit” </a:t>
            </a:r>
            <a:br>
              <a:rPr lang="en-US" sz="1100" i="0" dirty="0"/>
            </a:br>
            <a:r>
              <a:rPr lang="en-US" sz="1100" i="0" dirty="0"/>
              <a:t>Cass County has 4, 400 students,  Hubbard County has: 2,498</a:t>
            </a:r>
          </a:p>
          <a:p>
            <a:pPr>
              <a:spcBef>
                <a:spcPts val="500"/>
              </a:spcBef>
            </a:pPr>
            <a:endParaRPr lang="en-US" sz="1100" i="0" dirty="0">
              <a:solidFill>
                <a:schemeClr val="tx1"/>
              </a:solidFill>
            </a:endParaRPr>
          </a:p>
          <a:p>
            <a:r>
              <a:rPr lang="en-US" sz="1100" dirty="0"/>
              <a:t>  </a:t>
            </a:r>
            <a:endParaRPr lang="en-US" sz="1100" dirty="0">
              <a:cs typeface="Verdana"/>
            </a:endParaRPr>
          </a:p>
          <a:p>
            <a:endParaRPr lang="en-US" dirty="0"/>
          </a:p>
        </p:txBody>
      </p:sp>
      <p:sp>
        <p:nvSpPr>
          <p:cNvPr id="17" name="TextBox 16">
            <a:extLst>
              <a:ext uri="{FF2B5EF4-FFF2-40B4-BE49-F238E27FC236}">
                <a16:creationId xmlns:a16="http://schemas.microsoft.com/office/drawing/2014/main" id="{ACE3EB1B-2BA9-284A-4AEC-117C15596749}"/>
              </a:ext>
            </a:extLst>
          </p:cNvPr>
          <p:cNvSpPr txBox="1"/>
          <p:nvPr/>
        </p:nvSpPr>
        <p:spPr>
          <a:xfrm>
            <a:off x="7509164" y="2692752"/>
            <a:ext cx="4278312" cy="2554545"/>
          </a:xfrm>
          <a:prstGeom prst="rect">
            <a:avLst/>
          </a:prstGeom>
          <a:noFill/>
        </p:spPr>
        <p:txBody>
          <a:bodyPr wrap="square" rtlCol="0">
            <a:spAutoFit/>
          </a:bodyPr>
          <a:lstStyle/>
          <a:p>
            <a:r>
              <a:rPr lang="en-US" dirty="0"/>
              <a:t>Minnesota High School Graduates by District Totals: MN OHE (2024-2025)</a:t>
            </a:r>
          </a:p>
          <a:p>
            <a:r>
              <a:rPr lang="en-US" dirty="0"/>
              <a:t>-  </a:t>
            </a:r>
            <a:r>
              <a:rPr lang="en-US" sz="1100" dirty="0"/>
              <a:t>Detroit Lakes District Total: 239  </a:t>
            </a:r>
            <a:br>
              <a:rPr lang="en-US" sz="1100" dirty="0"/>
            </a:br>
            <a:r>
              <a:rPr lang="en-US" sz="1100" dirty="0"/>
              <a:t>-    Bemidji Public School District Total: 352</a:t>
            </a:r>
          </a:p>
          <a:p>
            <a:pPr marL="171450" indent="-171450">
              <a:buFontTx/>
              <a:buChar char="-"/>
            </a:pPr>
            <a:r>
              <a:rPr lang="en-US" sz="1100" dirty="0"/>
              <a:t>Blackduck  Public School District: 38</a:t>
            </a:r>
          </a:p>
          <a:p>
            <a:pPr marL="171450" indent="-171450">
              <a:buFontTx/>
              <a:buChar char="-"/>
            </a:pPr>
            <a:r>
              <a:rPr lang="en-US" sz="1100" dirty="0"/>
              <a:t>Cass Lake-Bena Public Schools: 76</a:t>
            </a:r>
          </a:p>
          <a:p>
            <a:pPr marL="171450" indent="-171450">
              <a:buFontTx/>
              <a:buChar char="-"/>
            </a:pPr>
            <a:r>
              <a:rPr lang="en-US" sz="1100" dirty="0"/>
              <a:t>Bagley Public Schools: 66</a:t>
            </a:r>
          </a:p>
          <a:p>
            <a:pPr marL="171450" indent="-171450">
              <a:buFontTx/>
              <a:buChar char="-"/>
            </a:pPr>
            <a:r>
              <a:rPr lang="en-US" sz="1100" dirty="0"/>
              <a:t>Deer River Public School District: 47</a:t>
            </a:r>
          </a:p>
          <a:p>
            <a:pPr marL="171450" indent="-171450">
              <a:buFontTx/>
              <a:buChar char="-"/>
            </a:pPr>
            <a:r>
              <a:rPr lang="en-US" sz="1100" dirty="0"/>
              <a:t>Fosston Public School District: 38</a:t>
            </a:r>
          </a:p>
          <a:p>
            <a:pPr marL="171450" indent="-171450">
              <a:buFontTx/>
              <a:buChar char="-"/>
            </a:pPr>
            <a:r>
              <a:rPr lang="en-US" sz="1100" dirty="0"/>
              <a:t>Clearbrook-</a:t>
            </a:r>
            <a:r>
              <a:rPr lang="en-US" sz="1100" dirty="0" err="1"/>
              <a:t>Gonvick</a:t>
            </a:r>
            <a:r>
              <a:rPr lang="en-US" sz="1100" dirty="0"/>
              <a:t> School District: 31</a:t>
            </a:r>
          </a:p>
          <a:p>
            <a:pPr marL="171450" indent="-171450">
              <a:buFontTx/>
              <a:buChar char="-"/>
            </a:pPr>
            <a:r>
              <a:rPr lang="en-US" sz="1100" dirty="0"/>
              <a:t>                                                                                Total Counts: 887</a:t>
            </a:r>
          </a:p>
          <a:p>
            <a:pPr marL="285750" indent="-285750">
              <a:buFontTx/>
              <a:buChar char="-"/>
            </a:pPr>
            <a:endParaRPr lang="en-US" dirty="0"/>
          </a:p>
        </p:txBody>
      </p:sp>
    </p:spTree>
    <p:extLst>
      <p:ext uri="{BB962C8B-B14F-4D97-AF65-F5344CB8AC3E}">
        <p14:creationId xmlns:p14="http://schemas.microsoft.com/office/powerpoint/2010/main" val="3289360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83711-5B73-29A6-C6D7-E71245BA74A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81A0820-4298-35A2-D80D-70D7BE8B08D3}"/>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9" name="Title 5">
            <a:extLst>
              <a:ext uri="{FF2B5EF4-FFF2-40B4-BE49-F238E27FC236}">
                <a16:creationId xmlns:a16="http://schemas.microsoft.com/office/drawing/2014/main" id="{24E43CAC-54E1-FDBD-902C-D94EE8D75715}"/>
              </a:ext>
            </a:extLst>
          </p:cNvPr>
          <p:cNvSpPr>
            <a:spLocks noGrp="1"/>
          </p:cNvSpPr>
          <p:nvPr>
            <p:ph type="title"/>
          </p:nvPr>
        </p:nvSpPr>
        <p:spPr>
          <a:xfrm>
            <a:off x="769860" y="1403511"/>
            <a:ext cx="3994164" cy="276999"/>
          </a:xfrm>
        </p:spPr>
        <p:txBody>
          <a:bodyPr/>
          <a:lstStyle/>
          <a:p>
            <a:r>
              <a:rPr lang="en-US" dirty="0">
                <a:solidFill>
                  <a:schemeClr val="accent5">
                    <a:lumMod val="75000"/>
                  </a:schemeClr>
                </a:solidFill>
              </a:rPr>
              <a:t>Enrollments of Focus</a:t>
            </a:r>
          </a:p>
        </p:txBody>
      </p:sp>
      <p:sp>
        <p:nvSpPr>
          <p:cNvPr id="10" name="Text Placeholder 1">
            <a:extLst>
              <a:ext uri="{FF2B5EF4-FFF2-40B4-BE49-F238E27FC236}">
                <a16:creationId xmlns:a16="http://schemas.microsoft.com/office/drawing/2014/main" id="{BBA5EBEB-0614-3DFE-4A5D-50C700DDE449}"/>
              </a:ext>
            </a:extLst>
          </p:cNvPr>
          <p:cNvSpPr txBox="1">
            <a:spLocks/>
          </p:cNvSpPr>
          <p:nvPr/>
        </p:nvSpPr>
        <p:spPr>
          <a:xfrm>
            <a:off x="888732" y="1777311"/>
            <a:ext cx="9034272" cy="2000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dirty="0"/>
              <a:t>Expected Enrollment Change by 2026-2027</a:t>
            </a:r>
          </a:p>
        </p:txBody>
      </p:sp>
      <p:graphicFrame>
        <p:nvGraphicFramePr>
          <p:cNvPr id="11" name="Chart 10">
            <a:extLst>
              <a:ext uri="{FF2B5EF4-FFF2-40B4-BE49-F238E27FC236}">
                <a16:creationId xmlns:a16="http://schemas.microsoft.com/office/drawing/2014/main" id="{86BECD38-F64C-B495-0445-740B5B9D8F54}"/>
              </a:ext>
            </a:extLst>
          </p:cNvPr>
          <p:cNvGraphicFramePr/>
          <p:nvPr>
            <p:extLst>
              <p:ext uri="{D42A27DB-BD31-4B8C-83A1-F6EECF244321}">
                <p14:modId xmlns:p14="http://schemas.microsoft.com/office/powerpoint/2010/main" val="3924169071"/>
              </p:ext>
            </p:extLst>
          </p:nvPr>
        </p:nvGraphicFramePr>
        <p:xfrm>
          <a:off x="769860" y="2074166"/>
          <a:ext cx="10258358" cy="2645615"/>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EB2C6F61-67EC-D4BC-200B-D0E99D48E90F}"/>
              </a:ext>
            </a:extLst>
          </p:cNvPr>
          <p:cNvSpPr/>
          <p:nvPr/>
        </p:nvSpPr>
        <p:spPr bwMode="gray">
          <a:xfrm>
            <a:off x="769860" y="4894892"/>
            <a:ext cx="10258358" cy="156916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spcBef>
                <a:spcPts val="550"/>
              </a:spcBef>
            </a:pPr>
            <a:endParaRPr lang="en-US" sz="2000" b="1" dirty="0"/>
          </a:p>
        </p:txBody>
      </p:sp>
      <p:sp>
        <p:nvSpPr>
          <p:cNvPr id="13" name="TextBox 12">
            <a:extLst>
              <a:ext uri="{FF2B5EF4-FFF2-40B4-BE49-F238E27FC236}">
                <a16:creationId xmlns:a16="http://schemas.microsoft.com/office/drawing/2014/main" id="{91E8FEDD-BEEF-F507-CF91-DBF3F71DCD8D}"/>
              </a:ext>
            </a:extLst>
          </p:cNvPr>
          <p:cNvSpPr txBox="1"/>
          <p:nvPr/>
        </p:nvSpPr>
        <p:spPr bwMode="gray">
          <a:xfrm>
            <a:off x="855162" y="4932113"/>
            <a:ext cx="4241546" cy="236988"/>
          </a:xfrm>
          <a:prstGeom prst="rect">
            <a:avLst/>
          </a:prstGeom>
          <a:noFill/>
        </p:spPr>
        <p:txBody>
          <a:bodyPr wrap="none" lIns="0" tIns="0" rIns="0" bIns="0" rtlCol="0">
            <a:spAutoFit/>
          </a:bodyPr>
          <a:lstStyle/>
          <a:p>
            <a:pPr>
              <a:spcBef>
                <a:spcPts val="550"/>
              </a:spcBef>
            </a:pPr>
            <a:r>
              <a:rPr lang="en-US" sz="1540" b="1" dirty="0"/>
              <a:t>Implications of Changes in Enrollment</a:t>
            </a:r>
          </a:p>
        </p:txBody>
      </p:sp>
      <p:sp>
        <p:nvSpPr>
          <p:cNvPr id="16" name="TextBox 15">
            <a:extLst>
              <a:ext uri="{FF2B5EF4-FFF2-40B4-BE49-F238E27FC236}">
                <a16:creationId xmlns:a16="http://schemas.microsoft.com/office/drawing/2014/main" id="{98A99F60-34E5-E180-A4D4-538024F394E0}"/>
              </a:ext>
            </a:extLst>
          </p:cNvPr>
          <p:cNvSpPr txBox="1"/>
          <p:nvPr/>
        </p:nvSpPr>
        <p:spPr>
          <a:xfrm>
            <a:off x="888732" y="5246255"/>
            <a:ext cx="10000941" cy="1107996"/>
          </a:xfrm>
          <a:prstGeom prst="rect">
            <a:avLst/>
          </a:prstGeom>
          <a:noFill/>
        </p:spPr>
        <p:txBody>
          <a:bodyPr wrap="square" rtlCol="0">
            <a:spAutoFit/>
          </a:bodyPr>
          <a:lstStyle/>
          <a:p>
            <a:r>
              <a:rPr lang="en-US" sz="1100" dirty="0"/>
              <a:t>The projected FA 2027 enrollment indicates overall institutional stability, with modest net growth concentrated in specific programs rather than uniform expansion across the college. This pattern suggests that broad enrollment growth at LLTC will be driven by intentional program-level strategies, not generalized recruitment alone. Maintaining stability near current headcount levels while selectively strengthening  high-demand programs aligns with LLTC’s capacity, mission, and community context. </a:t>
            </a:r>
          </a:p>
          <a:p>
            <a:r>
              <a:rPr lang="en-US" sz="1100" dirty="0"/>
              <a:t>Implication: SEM efforts should focus on program-specific recruitment, retention, and scheduling strategies, rather than institution-wide growth targets that may overextend limited resources in specific programs (ELEC1, RC, IRB). </a:t>
            </a:r>
          </a:p>
        </p:txBody>
      </p:sp>
    </p:spTree>
    <p:extLst>
      <p:ext uri="{BB962C8B-B14F-4D97-AF65-F5344CB8AC3E}">
        <p14:creationId xmlns:p14="http://schemas.microsoft.com/office/powerpoint/2010/main" val="3699006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193D6-E9CE-D267-0D7C-840F936070B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D8013C2-A4A5-A0B4-6AC9-1834FBE97E0B}"/>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9" name="Title 5">
            <a:extLst>
              <a:ext uri="{FF2B5EF4-FFF2-40B4-BE49-F238E27FC236}">
                <a16:creationId xmlns:a16="http://schemas.microsoft.com/office/drawing/2014/main" id="{7B9C0022-584B-10C9-D1AC-1368E9676204}"/>
              </a:ext>
            </a:extLst>
          </p:cNvPr>
          <p:cNvSpPr>
            <a:spLocks noGrp="1"/>
          </p:cNvSpPr>
          <p:nvPr>
            <p:ph type="title"/>
          </p:nvPr>
        </p:nvSpPr>
        <p:spPr>
          <a:xfrm>
            <a:off x="769860" y="1364890"/>
            <a:ext cx="6088140" cy="276999"/>
          </a:xfrm>
        </p:spPr>
        <p:txBody>
          <a:bodyPr/>
          <a:lstStyle/>
          <a:p>
            <a:r>
              <a:rPr lang="en-US" dirty="0">
                <a:solidFill>
                  <a:schemeClr val="accent5">
                    <a:lumMod val="75000"/>
                  </a:schemeClr>
                </a:solidFill>
              </a:rPr>
              <a:t>Enrollments by Credential Type</a:t>
            </a:r>
          </a:p>
        </p:txBody>
      </p:sp>
      <p:sp>
        <p:nvSpPr>
          <p:cNvPr id="10" name="Text Placeholder 1">
            <a:extLst>
              <a:ext uri="{FF2B5EF4-FFF2-40B4-BE49-F238E27FC236}">
                <a16:creationId xmlns:a16="http://schemas.microsoft.com/office/drawing/2014/main" id="{CD9118CF-C066-DB94-74DF-CC7939023398}"/>
              </a:ext>
            </a:extLst>
          </p:cNvPr>
          <p:cNvSpPr txBox="1">
            <a:spLocks/>
          </p:cNvSpPr>
          <p:nvPr/>
        </p:nvSpPr>
        <p:spPr>
          <a:xfrm>
            <a:off x="922301" y="1710958"/>
            <a:ext cx="9034272" cy="2000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dirty="0"/>
              <a:t>    Student Segment Proportion Change Over Time</a:t>
            </a:r>
          </a:p>
        </p:txBody>
      </p:sp>
      <p:sp>
        <p:nvSpPr>
          <p:cNvPr id="12" name="Rectangle 11">
            <a:extLst>
              <a:ext uri="{FF2B5EF4-FFF2-40B4-BE49-F238E27FC236}">
                <a16:creationId xmlns:a16="http://schemas.microsoft.com/office/drawing/2014/main" id="{A4E29391-1AE6-F74D-BE24-39D78211F00F}"/>
              </a:ext>
            </a:extLst>
          </p:cNvPr>
          <p:cNvSpPr/>
          <p:nvPr/>
        </p:nvSpPr>
        <p:spPr bwMode="gray">
          <a:xfrm>
            <a:off x="769860" y="5114916"/>
            <a:ext cx="10377964" cy="156916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spcBef>
                <a:spcPts val="550"/>
              </a:spcBef>
            </a:pPr>
            <a:endParaRPr lang="en-US" sz="2000" b="1" dirty="0"/>
          </a:p>
        </p:txBody>
      </p:sp>
      <p:sp>
        <p:nvSpPr>
          <p:cNvPr id="13" name="TextBox 12">
            <a:extLst>
              <a:ext uri="{FF2B5EF4-FFF2-40B4-BE49-F238E27FC236}">
                <a16:creationId xmlns:a16="http://schemas.microsoft.com/office/drawing/2014/main" id="{D9BECD2E-CAED-FD9B-C55B-C58251602671}"/>
              </a:ext>
            </a:extLst>
          </p:cNvPr>
          <p:cNvSpPr txBox="1"/>
          <p:nvPr/>
        </p:nvSpPr>
        <p:spPr bwMode="gray">
          <a:xfrm>
            <a:off x="769859" y="5141326"/>
            <a:ext cx="4241546" cy="236988"/>
          </a:xfrm>
          <a:prstGeom prst="rect">
            <a:avLst/>
          </a:prstGeom>
          <a:noFill/>
        </p:spPr>
        <p:txBody>
          <a:bodyPr wrap="none" lIns="0" tIns="0" rIns="0" bIns="0" rtlCol="0">
            <a:spAutoFit/>
          </a:bodyPr>
          <a:lstStyle/>
          <a:p>
            <a:pPr>
              <a:spcBef>
                <a:spcPts val="550"/>
              </a:spcBef>
            </a:pPr>
            <a:r>
              <a:rPr lang="en-US" sz="1540" b="1" dirty="0"/>
              <a:t>Implications of Changes in Enrollment</a:t>
            </a:r>
          </a:p>
        </p:txBody>
      </p:sp>
      <p:sp>
        <p:nvSpPr>
          <p:cNvPr id="14" name="TextBox 13">
            <a:extLst>
              <a:ext uri="{FF2B5EF4-FFF2-40B4-BE49-F238E27FC236}">
                <a16:creationId xmlns:a16="http://schemas.microsoft.com/office/drawing/2014/main" id="{DF2A780C-BA8D-7A76-8C0B-1B3DA2457270}"/>
              </a:ext>
            </a:extLst>
          </p:cNvPr>
          <p:cNvSpPr txBox="1"/>
          <p:nvPr/>
        </p:nvSpPr>
        <p:spPr bwMode="gray">
          <a:xfrm>
            <a:off x="769861" y="5378314"/>
            <a:ext cx="10377964" cy="1297278"/>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 </a:t>
            </a:r>
            <a:r>
              <a:rPr lang="en-US" sz="990" dirty="0"/>
              <a:t>Associate degrees remain the enrollment anchor, so retention, advising, and course scheduling in degree pathways will continue to have the greatest impact on overall enrollment and completion.  </a:t>
            </a:r>
          </a:p>
          <a:p>
            <a:pPr marL="127477" indent="-127477">
              <a:spcBef>
                <a:spcPts val="550"/>
              </a:spcBef>
              <a:buFont typeface="Arial" panose="020B0604020202020204" pitchFamily="34" charset="0"/>
              <a:buChar char="•"/>
            </a:pPr>
            <a:r>
              <a:rPr lang="en-US" sz="990" dirty="0"/>
              <a:t>Growing certificate demand signals opportunity to attract adult and workforce learners, but requires clear pathways into advising, financial aid, and employment outcomes to sustain success. </a:t>
            </a:r>
          </a:p>
          <a:p>
            <a:pPr marL="127477" indent="-127477">
              <a:spcBef>
                <a:spcPts val="550"/>
              </a:spcBef>
              <a:buFont typeface="Arial" panose="020B0604020202020204" pitchFamily="34" charset="0"/>
              <a:buChar char="•"/>
            </a:pPr>
            <a:r>
              <a:rPr lang="en-US" sz="990" dirty="0"/>
              <a:t>Diversifying  credential mix increases service complexity,  meaning LLTC must balance supports for full-time degree seekers with flexible, short-term options for part-time students. </a:t>
            </a:r>
          </a:p>
          <a:p>
            <a:pPr marL="127477" indent="-127477">
              <a:spcBef>
                <a:spcPts val="550"/>
              </a:spcBef>
              <a:buFont typeface="Arial" panose="020B0604020202020204" pitchFamily="34" charset="0"/>
              <a:buChar char="•"/>
            </a:pPr>
            <a:r>
              <a:rPr lang="en-US" sz="990" dirty="0"/>
              <a:t>Enrollment gains depend more on persistence than recruitment, making early alert academic support, and coordinated student services critical to maintaining and growing enrollment across credential types. </a:t>
            </a:r>
          </a:p>
        </p:txBody>
      </p:sp>
      <p:pic>
        <p:nvPicPr>
          <p:cNvPr id="3" name="Picture 2">
            <a:extLst>
              <a:ext uri="{FF2B5EF4-FFF2-40B4-BE49-F238E27FC236}">
                <a16:creationId xmlns:a16="http://schemas.microsoft.com/office/drawing/2014/main" id="{2B639C4E-0FB7-7926-161B-43EA8BD5BEE0}"/>
              </a:ext>
            </a:extLst>
          </p:cNvPr>
          <p:cNvPicPr>
            <a:picLocks noChangeAspect="1"/>
          </p:cNvPicPr>
          <p:nvPr/>
        </p:nvPicPr>
        <p:blipFill>
          <a:blip r:embed="rId3"/>
          <a:stretch>
            <a:fillRect/>
          </a:stretch>
        </p:blipFill>
        <p:spPr>
          <a:xfrm>
            <a:off x="769860" y="1977366"/>
            <a:ext cx="10377964" cy="3004844"/>
          </a:xfrm>
          <a:prstGeom prst="rect">
            <a:avLst/>
          </a:prstGeom>
        </p:spPr>
      </p:pic>
    </p:spTree>
    <p:extLst>
      <p:ext uri="{BB962C8B-B14F-4D97-AF65-F5344CB8AC3E}">
        <p14:creationId xmlns:p14="http://schemas.microsoft.com/office/powerpoint/2010/main" val="2988774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7A1D2-2B51-686B-8C53-23BA48D3E23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941FA20-83CE-D449-AA1E-B0781A9DB6B3}"/>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9" name="Title 5">
            <a:extLst>
              <a:ext uri="{FF2B5EF4-FFF2-40B4-BE49-F238E27FC236}">
                <a16:creationId xmlns:a16="http://schemas.microsoft.com/office/drawing/2014/main" id="{FA6B3288-4599-A517-C7CC-C290509D5937}"/>
              </a:ext>
            </a:extLst>
          </p:cNvPr>
          <p:cNvSpPr>
            <a:spLocks noGrp="1"/>
          </p:cNvSpPr>
          <p:nvPr>
            <p:ph type="title"/>
          </p:nvPr>
        </p:nvSpPr>
        <p:spPr>
          <a:xfrm>
            <a:off x="764494" y="1290424"/>
            <a:ext cx="9117856" cy="276999"/>
          </a:xfrm>
        </p:spPr>
        <p:txBody>
          <a:bodyPr/>
          <a:lstStyle/>
          <a:p>
            <a:pPr algn="l"/>
            <a:r>
              <a:rPr lang="en-US" dirty="0">
                <a:solidFill>
                  <a:schemeClr val="accent5">
                    <a:lumMod val="75000"/>
                  </a:schemeClr>
                </a:solidFill>
              </a:rPr>
              <a:t>Summary of Market Forces Impacting LLTC (2025-2026)</a:t>
            </a:r>
          </a:p>
        </p:txBody>
      </p:sp>
      <p:sp>
        <p:nvSpPr>
          <p:cNvPr id="10" name="Text Placeholder 1">
            <a:extLst>
              <a:ext uri="{FF2B5EF4-FFF2-40B4-BE49-F238E27FC236}">
                <a16:creationId xmlns:a16="http://schemas.microsoft.com/office/drawing/2014/main" id="{282A425E-0B2B-6AA9-AC33-6E53292271A3}"/>
              </a:ext>
            </a:extLst>
          </p:cNvPr>
          <p:cNvSpPr txBox="1">
            <a:spLocks/>
          </p:cNvSpPr>
          <p:nvPr/>
        </p:nvSpPr>
        <p:spPr>
          <a:xfrm>
            <a:off x="650988" y="1664224"/>
            <a:ext cx="9034272" cy="2000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dirty="0"/>
              <a:t>    Market Analysis for LLTC and Northern Minnesota Region</a:t>
            </a:r>
          </a:p>
        </p:txBody>
      </p:sp>
      <p:sp>
        <p:nvSpPr>
          <p:cNvPr id="3" name="Rounded Rectangle 15">
            <a:extLst>
              <a:ext uri="{FF2B5EF4-FFF2-40B4-BE49-F238E27FC236}">
                <a16:creationId xmlns:a16="http://schemas.microsoft.com/office/drawing/2014/main" id="{4273188E-FCED-12BE-24C9-3BD0907012B8}"/>
              </a:ext>
            </a:extLst>
          </p:cNvPr>
          <p:cNvSpPr/>
          <p:nvPr/>
        </p:nvSpPr>
        <p:spPr bwMode="gray">
          <a:xfrm>
            <a:off x="858982" y="2124992"/>
            <a:ext cx="3813604" cy="1350931"/>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1320" b="1" dirty="0">
                <a:solidFill>
                  <a:schemeClr val="tx1"/>
                </a:solidFill>
              </a:rPr>
              <a:t>Demographics</a:t>
            </a:r>
          </a:p>
          <a:p>
            <a:r>
              <a:rPr lang="en-US" sz="1320" b="1" dirty="0">
                <a:solidFill>
                  <a:schemeClr val="tx1"/>
                </a:solidFill>
              </a:rPr>
              <a:t>-</a:t>
            </a:r>
            <a:r>
              <a:rPr lang="en-US" sz="1100" dirty="0">
                <a:solidFill>
                  <a:schemeClr val="tx1"/>
                </a:solidFill>
              </a:rPr>
              <a:t>Rural Remote</a:t>
            </a:r>
          </a:p>
          <a:p>
            <a:r>
              <a:rPr lang="en-US" sz="1100" dirty="0">
                <a:solidFill>
                  <a:schemeClr val="tx1"/>
                </a:solidFill>
              </a:rPr>
              <a:t>-Economically and Demographically Challenged Area</a:t>
            </a:r>
          </a:p>
          <a:p>
            <a:r>
              <a:rPr lang="en-US" sz="1100" dirty="0">
                <a:solidFill>
                  <a:schemeClr val="tx1"/>
                </a:solidFill>
              </a:rPr>
              <a:t>-Lack of transportation, childcare, or internet/technology resources.</a:t>
            </a:r>
          </a:p>
          <a:p>
            <a:r>
              <a:rPr lang="en-US" sz="1100" dirty="0">
                <a:solidFill>
                  <a:schemeClr val="tx1"/>
                </a:solidFill>
              </a:rPr>
              <a:t>-Higher percentage of non-traditional students</a:t>
            </a:r>
          </a:p>
        </p:txBody>
      </p:sp>
      <p:sp>
        <p:nvSpPr>
          <p:cNvPr id="5" name="Rounded Rectangle 17">
            <a:extLst>
              <a:ext uri="{FF2B5EF4-FFF2-40B4-BE49-F238E27FC236}">
                <a16:creationId xmlns:a16="http://schemas.microsoft.com/office/drawing/2014/main" id="{F5F2F3BC-C1B2-1487-00F0-96FF4A0DFEF4}"/>
              </a:ext>
            </a:extLst>
          </p:cNvPr>
          <p:cNvSpPr/>
          <p:nvPr/>
        </p:nvSpPr>
        <p:spPr bwMode="gray">
          <a:xfrm>
            <a:off x="6305650" y="2078069"/>
            <a:ext cx="3955949" cy="1350931"/>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1320" b="1" dirty="0">
                <a:solidFill>
                  <a:schemeClr val="tx1"/>
                </a:solidFill>
              </a:rPr>
              <a:t>Feeder Institutions</a:t>
            </a:r>
          </a:p>
          <a:p>
            <a:r>
              <a:rPr lang="en-US" sz="1000" b="1" dirty="0">
                <a:solidFill>
                  <a:schemeClr val="tx1"/>
                </a:solidFill>
              </a:rPr>
              <a:t>-</a:t>
            </a:r>
            <a:r>
              <a:rPr lang="en-US" sz="1000" dirty="0">
                <a:solidFill>
                  <a:schemeClr val="tx1"/>
                </a:solidFill>
              </a:rPr>
              <a:t>Bemidji Public School District</a:t>
            </a:r>
            <a:br>
              <a:rPr lang="en-US" sz="1000" dirty="0">
                <a:solidFill>
                  <a:schemeClr val="tx1"/>
                </a:solidFill>
              </a:rPr>
            </a:br>
            <a:r>
              <a:rPr lang="en-US" sz="1000" dirty="0">
                <a:solidFill>
                  <a:schemeClr val="tx1"/>
                </a:solidFill>
              </a:rPr>
              <a:t>-Cass Lake-Bena Public School Dist. </a:t>
            </a:r>
          </a:p>
          <a:p>
            <a:r>
              <a:rPr lang="en-US" sz="1000" dirty="0">
                <a:solidFill>
                  <a:schemeClr val="tx1"/>
                </a:solidFill>
              </a:rPr>
              <a:t>-Clearbrook-</a:t>
            </a:r>
            <a:r>
              <a:rPr lang="en-US" sz="1000" dirty="0" err="1">
                <a:solidFill>
                  <a:schemeClr val="tx1"/>
                </a:solidFill>
              </a:rPr>
              <a:t>Gonvick</a:t>
            </a:r>
            <a:r>
              <a:rPr lang="en-US" sz="1000" dirty="0">
                <a:solidFill>
                  <a:schemeClr val="tx1"/>
                </a:solidFill>
              </a:rPr>
              <a:t> Public School District: Potential</a:t>
            </a:r>
          </a:p>
          <a:p>
            <a:r>
              <a:rPr lang="en-US" sz="1000" dirty="0">
                <a:solidFill>
                  <a:schemeClr val="tx1"/>
                </a:solidFill>
              </a:rPr>
              <a:t>-Bagley Public School District: Potential</a:t>
            </a:r>
          </a:p>
          <a:p>
            <a:r>
              <a:rPr lang="en-US" sz="1000" dirty="0">
                <a:solidFill>
                  <a:schemeClr val="tx1"/>
                </a:solidFill>
              </a:rPr>
              <a:t>-Deer River Public School District: Potential</a:t>
            </a:r>
          </a:p>
          <a:p>
            <a:r>
              <a:rPr lang="en-US" sz="1000" dirty="0">
                <a:solidFill>
                  <a:schemeClr val="tx1"/>
                </a:solidFill>
              </a:rPr>
              <a:t>- Blackduck Public School District: Potential </a:t>
            </a:r>
          </a:p>
          <a:p>
            <a:endParaRPr lang="en-US" sz="1100" b="1" dirty="0">
              <a:solidFill>
                <a:schemeClr val="tx1"/>
              </a:solidFill>
            </a:endParaRPr>
          </a:p>
        </p:txBody>
      </p:sp>
      <p:sp>
        <p:nvSpPr>
          <p:cNvPr id="6" name="Rounded Rectangle 19">
            <a:extLst>
              <a:ext uri="{FF2B5EF4-FFF2-40B4-BE49-F238E27FC236}">
                <a16:creationId xmlns:a16="http://schemas.microsoft.com/office/drawing/2014/main" id="{B7967F66-95A7-A872-0333-488B04B546CD}"/>
              </a:ext>
            </a:extLst>
          </p:cNvPr>
          <p:cNvSpPr/>
          <p:nvPr/>
        </p:nvSpPr>
        <p:spPr bwMode="gray">
          <a:xfrm>
            <a:off x="508000" y="3736636"/>
            <a:ext cx="3575706" cy="1350931"/>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1320" b="1" dirty="0">
                <a:solidFill>
                  <a:schemeClr val="tx1"/>
                </a:solidFill>
              </a:rPr>
              <a:t>Labor Market</a:t>
            </a:r>
          </a:p>
          <a:p>
            <a:pPr marL="285750" indent="-285750">
              <a:buFontTx/>
              <a:buChar char="-"/>
            </a:pPr>
            <a:r>
              <a:rPr lang="en-US" sz="1100" dirty="0">
                <a:solidFill>
                  <a:schemeClr val="tx1"/>
                </a:solidFill>
              </a:rPr>
              <a:t>High demand for multi-skilled trades workers. </a:t>
            </a:r>
          </a:p>
          <a:p>
            <a:pPr marL="285750" indent="-285750">
              <a:buFontTx/>
              <a:buChar char="-"/>
            </a:pPr>
            <a:r>
              <a:rPr lang="en-US" sz="1100" dirty="0">
                <a:solidFill>
                  <a:schemeClr val="tx1"/>
                </a:solidFill>
              </a:rPr>
              <a:t>High demand for health care and law enforcement. </a:t>
            </a:r>
          </a:p>
          <a:p>
            <a:pPr marL="285750" indent="-285750">
              <a:buFontTx/>
              <a:buChar char="-"/>
            </a:pPr>
            <a:r>
              <a:rPr lang="en-US" sz="1100" dirty="0">
                <a:solidFill>
                  <a:schemeClr val="tx1"/>
                </a:solidFill>
              </a:rPr>
              <a:t>Moderate demand, natural resources. </a:t>
            </a:r>
          </a:p>
        </p:txBody>
      </p:sp>
      <p:sp>
        <p:nvSpPr>
          <p:cNvPr id="7" name="Rounded Rectangle 16">
            <a:extLst>
              <a:ext uri="{FF2B5EF4-FFF2-40B4-BE49-F238E27FC236}">
                <a16:creationId xmlns:a16="http://schemas.microsoft.com/office/drawing/2014/main" id="{34A5FBE0-FB83-4E6A-5551-F501CA84EB51}"/>
              </a:ext>
            </a:extLst>
          </p:cNvPr>
          <p:cNvSpPr/>
          <p:nvPr/>
        </p:nvSpPr>
        <p:spPr bwMode="gray">
          <a:xfrm>
            <a:off x="6987896" y="3692119"/>
            <a:ext cx="3955949" cy="135093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1320" b="1" dirty="0">
                <a:solidFill>
                  <a:schemeClr val="tx1"/>
                </a:solidFill>
              </a:rPr>
              <a:t>Competition</a:t>
            </a:r>
          </a:p>
          <a:p>
            <a:pPr marL="127477" indent="-127477">
              <a:buFont typeface="Arial" panose="020B0604020202020204" pitchFamily="34" charset="0"/>
              <a:buChar char="•"/>
            </a:pPr>
            <a:r>
              <a:rPr lang="en-US" sz="990" i="1" dirty="0">
                <a:solidFill>
                  <a:schemeClr val="tx1"/>
                </a:solidFill>
              </a:rPr>
              <a:t>Northwest Technical College</a:t>
            </a:r>
          </a:p>
          <a:p>
            <a:pPr marL="127477" indent="-127477">
              <a:buFont typeface="Arial" panose="020B0604020202020204" pitchFamily="34" charset="0"/>
              <a:buChar char="•"/>
            </a:pPr>
            <a:r>
              <a:rPr lang="en-US" sz="990" i="1" dirty="0">
                <a:solidFill>
                  <a:schemeClr val="tx1"/>
                </a:solidFill>
              </a:rPr>
              <a:t>Bemidji State University</a:t>
            </a:r>
          </a:p>
          <a:p>
            <a:pPr marL="127477" indent="-127477">
              <a:buFont typeface="Arial" panose="020B0604020202020204" pitchFamily="34" charset="0"/>
              <a:buChar char="•"/>
            </a:pPr>
            <a:r>
              <a:rPr lang="en-US" sz="990" i="1" dirty="0">
                <a:solidFill>
                  <a:schemeClr val="tx1"/>
                </a:solidFill>
              </a:rPr>
              <a:t>Red Lake Nation College</a:t>
            </a:r>
          </a:p>
          <a:p>
            <a:pPr marL="127477" indent="-127477">
              <a:buFont typeface="Arial" panose="020B0604020202020204" pitchFamily="34" charset="0"/>
              <a:buChar char="•"/>
            </a:pPr>
            <a:r>
              <a:rPr lang="en-US" sz="990" i="1" dirty="0">
                <a:solidFill>
                  <a:schemeClr val="tx1"/>
                </a:solidFill>
              </a:rPr>
              <a:t>White Earth Tribal and Community College</a:t>
            </a:r>
          </a:p>
          <a:p>
            <a:pPr marL="127477" indent="-127477">
              <a:buFont typeface="Arial" panose="020B0604020202020204" pitchFamily="34" charset="0"/>
              <a:buChar char="•"/>
            </a:pPr>
            <a:r>
              <a:rPr lang="en-US" sz="990" i="1" dirty="0">
                <a:solidFill>
                  <a:schemeClr val="tx1"/>
                </a:solidFill>
              </a:rPr>
              <a:t>Univ of MN : Detroit Lakes</a:t>
            </a:r>
          </a:p>
        </p:txBody>
      </p:sp>
      <p:sp>
        <p:nvSpPr>
          <p:cNvPr id="8" name="Rounded Rectangle 18">
            <a:extLst>
              <a:ext uri="{FF2B5EF4-FFF2-40B4-BE49-F238E27FC236}">
                <a16:creationId xmlns:a16="http://schemas.microsoft.com/office/drawing/2014/main" id="{36E2C5D0-5D98-84F5-8404-533AE95EF0C7}"/>
              </a:ext>
            </a:extLst>
          </p:cNvPr>
          <p:cNvSpPr/>
          <p:nvPr/>
        </p:nvSpPr>
        <p:spPr bwMode="gray">
          <a:xfrm>
            <a:off x="2375462" y="5193775"/>
            <a:ext cx="3014149" cy="1350931"/>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1320" b="1" dirty="0">
                <a:solidFill>
                  <a:schemeClr val="tx1"/>
                </a:solidFill>
              </a:rPr>
              <a:t>Public Policy</a:t>
            </a:r>
          </a:p>
          <a:p>
            <a:pPr marL="127477" indent="-127477">
              <a:buFont typeface="Arial" panose="020B0604020202020204" pitchFamily="34" charset="0"/>
              <a:buChar char="•"/>
            </a:pPr>
            <a:r>
              <a:rPr lang="en-US" sz="990" i="1" dirty="0">
                <a:solidFill>
                  <a:schemeClr val="tx1"/>
                </a:solidFill>
              </a:rPr>
              <a:t>TCCUAA Act: Regulations and funding</a:t>
            </a:r>
          </a:p>
          <a:p>
            <a:pPr marL="127477" indent="-127477">
              <a:buFont typeface="Arial" panose="020B0604020202020204" pitchFamily="34" charset="0"/>
              <a:buChar char="•"/>
            </a:pPr>
            <a:r>
              <a:rPr lang="en-US" sz="990" i="1" dirty="0">
                <a:solidFill>
                  <a:schemeClr val="tx1"/>
                </a:solidFill>
              </a:rPr>
              <a:t>Title III  and Title IV funding levels</a:t>
            </a:r>
          </a:p>
          <a:p>
            <a:pPr marL="127477" indent="-127477">
              <a:buFont typeface="Arial" panose="020B0604020202020204" pitchFamily="34" charset="0"/>
              <a:buChar char="•"/>
            </a:pPr>
            <a:r>
              <a:rPr lang="en-US" sz="990" i="1" dirty="0">
                <a:solidFill>
                  <a:schemeClr val="tx1"/>
                </a:solidFill>
              </a:rPr>
              <a:t>Federal discretionary funding tied to student success and workforce priorities. </a:t>
            </a:r>
          </a:p>
          <a:p>
            <a:pPr marL="127477" indent="-127477">
              <a:buFont typeface="Arial" panose="020B0604020202020204" pitchFamily="34" charset="0"/>
              <a:buChar char="•"/>
            </a:pPr>
            <a:r>
              <a:rPr lang="en-US" sz="990" i="1" dirty="0">
                <a:solidFill>
                  <a:schemeClr val="tx1"/>
                </a:solidFill>
              </a:rPr>
              <a:t>BIE funding</a:t>
            </a:r>
          </a:p>
        </p:txBody>
      </p:sp>
      <p:sp>
        <p:nvSpPr>
          <p:cNvPr id="11" name="Rounded Rectangle 20">
            <a:extLst>
              <a:ext uri="{FF2B5EF4-FFF2-40B4-BE49-F238E27FC236}">
                <a16:creationId xmlns:a16="http://schemas.microsoft.com/office/drawing/2014/main" id="{7B14FC3A-932C-C2E3-54B4-E82EA64A5C4A}"/>
              </a:ext>
            </a:extLst>
          </p:cNvPr>
          <p:cNvSpPr/>
          <p:nvPr/>
        </p:nvSpPr>
        <p:spPr bwMode="gray">
          <a:xfrm>
            <a:off x="5638139" y="5202902"/>
            <a:ext cx="3014149" cy="1350931"/>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1320" b="1" dirty="0">
                <a:solidFill>
                  <a:schemeClr val="tx1"/>
                </a:solidFill>
              </a:rPr>
              <a:t>Market Opportunity Cost</a:t>
            </a:r>
          </a:p>
          <a:p>
            <a:r>
              <a:rPr lang="en-US" sz="1000" dirty="0">
                <a:solidFill>
                  <a:schemeClr val="tx1"/>
                </a:solidFill>
              </a:rPr>
              <a:t>-LLTC’s market opportunity cost is approximately 20-30 students per year, representing $120,000.00-210,000 annually and roughly $600,000  per a 5- year SEM cycle, even under conservative assumptions and projections. </a:t>
            </a:r>
          </a:p>
          <a:p>
            <a:endParaRPr lang="en-US" sz="1320" b="1" dirty="0">
              <a:solidFill>
                <a:schemeClr val="tx1"/>
              </a:solidFill>
            </a:endParaRPr>
          </a:p>
        </p:txBody>
      </p:sp>
      <p:pic>
        <p:nvPicPr>
          <p:cNvPr id="18" name="Picture 17">
            <a:extLst>
              <a:ext uri="{FF2B5EF4-FFF2-40B4-BE49-F238E27FC236}">
                <a16:creationId xmlns:a16="http://schemas.microsoft.com/office/drawing/2014/main" id="{B238B6F0-1A05-5AE2-9922-98D3B868A1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7736" y="3736636"/>
            <a:ext cx="1268802" cy="848562"/>
          </a:xfrm>
          <a:prstGeom prst="rect">
            <a:avLst/>
          </a:prstGeom>
        </p:spPr>
      </p:pic>
      <p:sp>
        <p:nvSpPr>
          <p:cNvPr id="19" name="Right Arrow 7">
            <a:extLst>
              <a:ext uri="{FF2B5EF4-FFF2-40B4-BE49-F238E27FC236}">
                <a16:creationId xmlns:a16="http://schemas.microsoft.com/office/drawing/2014/main" id="{171D36E2-EA99-7C05-2CA5-57CD62DF5F8C}"/>
              </a:ext>
            </a:extLst>
          </p:cNvPr>
          <p:cNvSpPr/>
          <p:nvPr/>
        </p:nvSpPr>
        <p:spPr bwMode="gray">
          <a:xfrm rot="3600000">
            <a:off x="4653447" y="3144883"/>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dirty="0"/>
          </a:p>
        </p:txBody>
      </p:sp>
      <p:sp>
        <p:nvSpPr>
          <p:cNvPr id="20" name="Right Arrow 12">
            <a:extLst>
              <a:ext uri="{FF2B5EF4-FFF2-40B4-BE49-F238E27FC236}">
                <a16:creationId xmlns:a16="http://schemas.microsoft.com/office/drawing/2014/main" id="{2EDA7280-9812-1A6F-F430-35285036368F}"/>
              </a:ext>
            </a:extLst>
          </p:cNvPr>
          <p:cNvSpPr/>
          <p:nvPr/>
        </p:nvSpPr>
        <p:spPr bwMode="gray">
          <a:xfrm rot="7200000">
            <a:off x="5790974" y="3130930"/>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22" name="Right Arrow 8">
            <a:extLst>
              <a:ext uri="{FF2B5EF4-FFF2-40B4-BE49-F238E27FC236}">
                <a16:creationId xmlns:a16="http://schemas.microsoft.com/office/drawing/2014/main" id="{68146F44-E36A-D173-6F62-7062D116EF4C}"/>
              </a:ext>
            </a:extLst>
          </p:cNvPr>
          <p:cNvSpPr/>
          <p:nvPr/>
        </p:nvSpPr>
        <p:spPr bwMode="gray">
          <a:xfrm>
            <a:off x="4157908" y="4070655"/>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dirty="0"/>
          </a:p>
        </p:txBody>
      </p:sp>
      <p:sp>
        <p:nvSpPr>
          <p:cNvPr id="23" name="Right Arrow 11">
            <a:extLst>
              <a:ext uri="{FF2B5EF4-FFF2-40B4-BE49-F238E27FC236}">
                <a16:creationId xmlns:a16="http://schemas.microsoft.com/office/drawing/2014/main" id="{79897691-FAFB-F186-767C-C2D19B1673FF}"/>
              </a:ext>
            </a:extLst>
          </p:cNvPr>
          <p:cNvSpPr/>
          <p:nvPr/>
        </p:nvSpPr>
        <p:spPr bwMode="gray">
          <a:xfrm rot="10800000">
            <a:off x="6407771" y="4017404"/>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24" name="Right Arrow 13">
            <a:extLst>
              <a:ext uri="{FF2B5EF4-FFF2-40B4-BE49-F238E27FC236}">
                <a16:creationId xmlns:a16="http://schemas.microsoft.com/office/drawing/2014/main" id="{0D6A3862-01FE-24EA-A7D2-01E19164C034}"/>
              </a:ext>
            </a:extLst>
          </p:cNvPr>
          <p:cNvSpPr/>
          <p:nvPr/>
        </p:nvSpPr>
        <p:spPr bwMode="gray">
          <a:xfrm rot="18000000" flipV="1">
            <a:off x="4874934" y="4692137"/>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dirty="0"/>
          </a:p>
        </p:txBody>
      </p:sp>
      <p:sp>
        <p:nvSpPr>
          <p:cNvPr id="25" name="Right Arrow 14">
            <a:extLst>
              <a:ext uri="{FF2B5EF4-FFF2-40B4-BE49-F238E27FC236}">
                <a16:creationId xmlns:a16="http://schemas.microsoft.com/office/drawing/2014/main" id="{CA1BB8A7-DB66-D73D-4D40-5ECA068B9737}"/>
              </a:ext>
            </a:extLst>
          </p:cNvPr>
          <p:cNvSpPr/>
          <p:nvPr/>
        </p:nvSpPr>
        <p:spPr bwMode="gray">
          <a:xfrm rot="14400000" flipV="1">
            <a:off x="5696293" y="4684999"/>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Tree>
    <p:extLst>
      <p:ext uri="{BB962C8B-B14F-4D97-AF65-F5344CB8AC3E}">
        <p14:creationId xmlns:p14="http://schemas.microsoft.com/office/powerpoint/2010/main" val="3131799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83596-8438-AE04-2253-FF230B6BB86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56E6EB3-3FB1-9B3C-168F-14AF02AAB697}"/>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9" name="Title 5">
            <a:extLst>
              <a:ext uri="{FF2B5EF4-FFF2-40B4-BE49-F238E27FC236}">
                <a16:creationId xmlns:a16="http://schemas.microsoft.com/office/drawing/2014/main" id="{1451D9F3-472A-2352-7784-C05AE089BE9D}"/>
              </a:ext>
            </a:extLst>
          </p:cNvPr>
          <p:cNvSpPr>
            <a:spLocks noGrp="1"/>
          </p:cNvSpPr>
          <p:nvPr>
            <p:ph type="title"/>
          </p:nvPr>
        </p:nvSpPr>
        <p:spPr>
          <a:xfrm>
            <a:off x="769860" y="1136033"/>
            <a:ext cx="9776224" cy="615327"/>
          </a:xfrm>
        </p:spPr>
        <p:txBody>
          <a:bodyPr/>
          <a:lstStyle/>
          <a:p>
            <a:r>
              <a:rPr lang="en-US" sz="1400" dirty="0">
                <a:solidFill>
                  <a:schemeClr val="accent5">
                    <a:lumMod val="75000"/>
                  </a:schemeClr>
                </a:solidFill>
              </a:rPr>
              <a:t>Demographics: Projected State-Wide Growth of Traditional Community Colleges and other TCU College Students</a:t>
            </a:r>
          </a:p>
        </p:txBody>
      </p:sp>
      <p:sp>
        <p:nvSpPr>
          <p:cNvPr id="12" name="TextBox 11">
            <a:extLst>
              <a:ext uri="{FF2B5EF4-FFF2-40B4-BE49-F238E27FC236}">
                <a16:creationId xmlns:a16="http://schemas.microsoft.com/office/drawing/2014/main" id="{6A9FB9F3-B3DA-2EAB-336F-38030B88D2D6}"/>
              </a:ext>
            </a:extLst>
          </p:cNvPr>
          <p:cNvSpPr txBox="1"/>
          <p:nvPr/>
        </p:nvSpPr>
        <p:spPr bwMode="gray">
          <a:xfrm>
            <a:off x="769860" y="1802695"/>
            <a:ext cx="5422959" cy="153888"/>
          </a:xfrm>
          <a:prstGeom prst="rect">
            <a:avLst/>
          </a:prstGeom>
          <a:noFill/>
        </p:spPr>
        <p:txBody>
          <a:bodyPr wrap="none" lIns="0" tIns="0" rIns="0" bIns="0" rtlCol="0">
            <a:spAutoFit/>
          </a:bodyPr>
          <a:lstStyle/>
          <a:p>
            <a:pPr>
              <a:spcBef>
                <a:spcPts val="550"/>
              </a:spcBef>
            </a:pPr>
            <a:r>
              <a:rPr lang="en-US" sz="1000" b="1" dirty="0"/>
              <a:t>Historical and Projected State Community College 18-Year-Old Enrollments</a:t>
            </a:r>
          </a:p>
        </p:txBody>
      </p:sp>
      <p:sp>
        <p:nvSpPr>
          <p:cNvPr id="13" name="TextBox 12">
            <a:extLst>
              <a:ext uri="{FF2B5EF4-FFF2-40B4-BE49-F238E27FC236}">
                <a16:creationId xmlns:a16="http://schemas.microsoft.com/office/drawing/2014/main" id="{2229A239-D2FC-BAE2-272C-FD995384887C}"/>
              </a:ext>
            </a:extLst>
          </p:cNvPr>
          <p:cNvSpPr txBox="1"/>
          <p:nvPr/>
        </p:nvSpPr>
        <p:spPr bwMode="gray">
          <a:xfrm>
            <a:off x="769860" y="1964277"/>
            <a:ext cx="4053292" cy="138499"/>
          </a:xfrm>
          <a:prstGeom prst="rect">
            <a:avLst/>
          </a:prstGeom>
          <a:noFill/>
        </p:spPr>
        <p:txBody>
          <a:bodyPr wrap="square" lIns="0" tIns="0" rIns="0" bIns="0" rtlCol="0">
            <a:spAutoFit/>
          </a:bodyPr>
          <a:lstStyle/>
          <a:p>
            <a:r>
              <a:rPr lang="en-US" sz="900" i="1" dirty="0">
                <a:solidFill>
                  <a:schemeClr val="accent3"/>
                </a:solidFill>
              </a:rPr>
              <a:t>Minnesota Projections, 2012-2029</a:t>
            </a:r>
          </a:p>
        </p:txBody>
      </p:sp>
      <p:graphicFrame>
        <p:nvGraphicFramePr>
          <p:cNvPr id="15" name="Table 14">
            <a:extLst>
              <a:ext uri="{FF2B5EF4-FFF2-40B4-BE49-F238E27FC236}">
                <a16:creationId xmlns:a16="http://schemas.microsoft.com/office/drawing/2014/main" id="{29ED8A63-076C-9185-A22E-41E282615933}"/>
              </a:ext>
            </a:extLst>
          </p:cNvPr>
          <p:cNvGraphicFramePr>
            <a:graphicFrameLocks noGrp="1"/>
          </p:cNvGraphicFramePr>
          <p:nvPr>
            <p:extLst>
              <p:ext uri="{D42A27DB-BD31-4B8C-83A1-F6EECF244321}">
                <p14:modId xmlns:p14="http://schemas.microsoft.com/office/powerpoint/2010/main" val="1243502289"/>
              </p:ext>
            </p:extLst>
          </p:nvPr>
        </p:nvGraphicFramePr>
        <p:xfrm>
          <a:off x="769860" y="4459183"/>
          <a:ext cx="11128247" cy="2181462"/>
        </p:xfrm>
        <a:graphic>
          <a:graphicData uri="http://schemas.openxmlformats.org/drawingml/2006/table">
            <a:tbl>
              <a:tblPr firstRow="1" bandRow="1">
                <a:tableStyleId>{7DF18680-E054-41AD-8BC1-D1AEF772440D}</a:tableStyleId>
              </a:tblPr>
              <a:tblGrid>
                <a:gridCol w="1416997">
                  <a:extLst>
                    <a:ext uri="{9D8B030D-6E8A-4147-A177-3AD203B41FA5}">
                      <a16:colId xmlns:a16="http://schemas.microsoft.com/office/drawing/2014/main" val="2248698229"/>
                    </a:ext>
                  </a:extLst>
                </a:gridCol>
                <a:gridCol w="9711250">
                  <a:extLst>
                    <a:ext uri="{9D8B030D-6E8A-4147-A177-3AD203B41FA5}">
                      <a16:colId xmlns:a16="http://schemas.microsoft.com/office/drawing/2014/main" val="223922716"/>
                    </a:ext>
                  </a:extLst>
                </a:gridCol>
              </a:tblGrid>
              <a:tr h="398382">
                <a:tc gridSpan="2">
                  <a:txBody>
                    <a:bodyPr/>
                    <a:lstStyle/>
                    <a:p>
                      <a:pPr>
                        <a:spcBef>
                          <a:spcPts val="550"/>
                        </a:spcBef>
                      </a:pPr>
                      <a:r>
                        <a:rPr lang="en-US" sz="1000" b="1" dirty="0"/>
                        <a:t>Proposed Institutional Response to Changes in Traditional Student Population: </a:t>
                      </a:r>
                      <a:r>
                        <a:rPr lang="en-US" sz="900" b="1" i="1" dirty="0"/>
                        <a:t>A smaller pool of traditional students requires the college to shift enrollment focus to different markets.</a:t>
                      </a:r>
                      <a:endParaRPr lang="en-US" sz="1000" b="1" dirty="0"/>
                    </a:p>
                  </a:txBody>
                  <a:tcPr/>
                </a:tc>
                <a:tc hMerge="1">
                  <a:txBody>
                    <a:bodyPr/>
                    <a:lstStyle/>
                    <a:p>
                      <a:endParaRPr lang="en-US"/>
                    </a:p>
                  </a:txBody>
                  <a:tcPr/>
                </a:tc>
                <a:extLst>
                  <a:ext uri="{0D108BD9-81ED-4DB2-BD59-A6C34878D82A}">
                    <a16:rowId xmlns:a16="http://schemas.microsoft.com/office/drawing/2014/main" val="542992306"/>
                  </a:ext>
                </a:extLst>
              </a:tr>
              <a:tr h="431609">
                <a:tc>
                  <a:txBody>
                    <a:bodyPr/>
                    <a:lstStyle/>
                    <a:p>
                      <a:r>
                        <a:rPr lang="en-US" sz="1100" b="1" dirty="0"/>
                        <a:t>18-24 Year-Olds</a:t>
                      </a:r>
                    </a:p>
                  </a:txBody>
                  <a:tcPr/>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100" i="1" dirty="0"/>
                        <a:t>2019-2024 shows documented declines in 18-year old college enrollment following demographic shifts, FAFSA disruptions, and pandemic post-impacts.  Other factors are Minnesota’s continued reporting of low birth –rate cohorts reaching college age (National Student Clearing House).  The market shows an increase of older, working adults  seeking career changes, advanced technical training, or trades skills development and certification (Minnesota Office of Higher Education, National Student Clearinghouse, 2019-2024). </a:t>
                      </a:r>
                    </a:p>
                  </a:txBody>
                  <a:tcPr/>
                </a:tc>
                <a:extLst>
                  <a:ext uri="{0D108BD9-81ED-4DB2-BD59-A6C34878D82A}">
                    <a16:rowId xmlns:a16="http://schemas.microsoft.com/office/drawing/2014/main" val="3357724626"/>
                  </a:ext>
                </a:extLst>
              </a:tr>
              <a:tr h="395513">
                <a:tc>
                  <a:txBody>
                    <a:bodyPr/>
                    <a:lstStyle/>
                    <a:p>
                      <a:r>
                        <a:rPr lang="en-US" sz="1100" b="1" dirty="0"/>
                        <a:t>New Market Segment</a:t>
                      </a:r>
                    </a:p>
                  </a:txBody>
                  <a:tcPr/>
                </a:tc>
                <a:tc>
                  <a:txBody>
                    <a:bodyPr/>
                    <a:lstStyle/>
                    <a:p>
                      <a:pPr marL="171450" indent="-171450">
                        <a:buFontTx/>
                        <a:buChar char="-"/>
                      </a:pPr>
                      <a:r>
                        <a:rPr lang="en-US" sz="1100" i="1" dirty="0"/>
                        <a:t>Adults with some college but no credential (stop-out/drop-out)</a:t>
                      </a:r>
                    </a:p>
                    <a:p>
                      <a:pPr marL="171450" indent="-171450">
                        <a:buFontTx/>
                        <a:buChar char="-"/>
                      </a:pPr>
                      <a:r>
                        <a:rPr lang="en-US" sz="1100" i="1" dirty="0"/>
                        <a:t>Community members seeking short-term certificates or stackable credentials</a:t>
                      </a:r>
                    </a:p>
                    <a:p>
                      <a:pPr marL="171450" indent="-171450">
                        <a:buFontTx/>
                        <a:buChar char="-"/>
                      </a:pPr>
                      <a:r>
                        <a:rPr lang="en-US" sz="1100" i="1" dirty="0"/>
                        <a:t>Working adults balancing employment, family, and schooling, and learners motivated by career advancement, or local workforce needs. </a:t>
                      </a:r>
                    </a:p>
                  </a:txBody>
                  <a:tcPr/>
                </a:tc>
                <a:extLst>
                  <a:ext uri="{0D108BD9-81ED-4DB2-BD59-A6C34878D82A}">
                    <a16:rowId xmlns:a16="http://schemas.microsoft.com/office/drawing/2014/main" val="2094814338"/>
                  </a:ext>
                </a:extLst>
              </a:tr>
              <a:tr h="395513">
                <a:tc>
                  <a:txBody>
                    <a:bodyPr/>
                    <a:lstStyle/>
                    <a:p>
                      <a:r>
                        <a:rPr lang="en-US" sz="1100" b="1" dirty="0"/>
                        <a:t>Alternative Options for Response</a:t>
                      </a:r>
                    </a:p>
                  </a:txBody>
                  <a:tcPr/>
                </a:tc>
                <a:tc>
                  <a:txBody>
                    <a:bodyPr/>
                    <a:lstStyle/>
                    <a:p>
                      <a:pPr marL="171450" indent="-171450">
                        <a:buFontTx/>
                        <a:buChar char="-"/>
                      </a:pPr>
                      <a:r>
                        <a:rPr lang="en-US" sz="1100" i="1" dirty="0"/>
                        <a:t>Expand PSEO and concurrent enrollment with structured transition pathways into associate or certificate programs.  (Short-term stackable certificates)</a:t>
                      </a:r>
                    </a:p>
                    <a:p>
                      <a:pPr marL="171450" indent="-171450">
                        <a:buFontTx/>
                        <a:buChar char="-"/>
                      </a:pPr>
                      <a:r>
                        <a:rPr lang="en-US" sz="1100" i="1" dirty="0"/>
                        <a:t>Convert early college participation into guaranteed first-year enrollment through advising and a summer bridge program. </a:t>
                      </a:r>
                    </a:p>
                  </a:txBody>
                  <a:tcPr/>
                </a:tc>
                <a:extLst>
                  <a:ext uri="{0D108BD9-81ED-4DB2-BD59-A6C34878D82A}">
                    <a16:rowId xmlns:a16="http://schemas.microsoft.com/office/drawing/2014/main" val="101653120"/>
                  </a:ext>
                </a:extLst>
              </a:tr>
            </a:tbl>
          </a:graphicData>
        </a:graphic>
      </p:graphicFrame>
      <p:pic>
        <p:nvPicPr>
          <p:cNvPr id="3" name="Picture 2">
            <a:extLst>
              <a:ext uri="{FF2B5EF4-FFF2-40B4-BE49-F238E27FC236}">
                <a16:creationId xmlns:a16="http://schemas.microsoft.com/office/drawing/2014/main" id="{7004AF4F-33D8-0BB6-47F5-B9B550C55726}"/>
              </a:ext>
            </a:extLst>
          </p:cNvPr>
          <p:cNvPicPr>
            <a:picLocks noChangeAspect="1"/>
          </p:cNvPicPr>
          <p:nvPr/>
        </p:nvPicPr>
        <p:blipFill>
          <a:blip r:embed="rId3"/>
          <a:stretch>
            <a:fillRect/>
          </a:stretch>
        </p:blipFill>
        <p:spPr>
          <a:xfrm>
            <a:off x="2541585" y="2102776"/>
            <a:ext cx="7108830" cy="2285189"/>
          </a:xfrm>
          <a:prstGeom prst="rect">
            <a:avLst/>
          </a:prstGeom>
        </p:spPr>
      </p:pic>
    </p:spTree>
    <p:extLst>
      <p:ext uri="{BB962C8B-B14F-4D97-AF65-F5344CB8AC3E}">
        <p14:creationId xmlns:p14="http://schemas.microsoft.com/office/powerpoint/2010/main" val="3751741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66D2A-8A64-B1FA-3C4B-3DD45E70FDB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A48BDA0-E064-C820-F166-B12C54CC57AA}"/>
              </a:ext>
            </a:extLst>
          </p:cNvPr>
          <p:cNvPicPr>
            <a:picLocks noChangeAspect="1"/>
          </p:cNvPicPr>
          <p:nvPr/>
        </p:nvPicPr>
        <p:blipFill>
          <a:blip r:embed="rId2"/>
          <a:stretch>
            <a:fillRect/>
          </a:stretch>
        </p:blipFill>
        <p:spPr>
          <a:xfrm>
            <a:off x="769860" y="346515"/>
            <a:ext cx="10377964" cy="760140"/>
          </a:xfrm>
          <a:prstGeom prst="rect">
            <a:avLst/>
          </a:prstGeom>
          <a:noFill/>
          <a:ln cap="flat">
            <a:noFill/>
          </a:ln>
        </p:spPr>
      </p:pic>
      <p:sp>
        <p:nvSpPr>
          <p:cNvPr id="9" name="Title 5">
            <a:extLst>
              <a:ext uri="{FF2B5EF4-FFF2-40B4-BE49-F238E27FC236}">
                <a16:creationId xmlns:a16="http://schemas.microsoft.com/office/drawing/2014/main" id="{C39C0041-F1C2-391F-0B20-DFFE30E4C8EB}"/>
              </a:ext>
            </a:extLst>
          </p:cNvPr>
          <p:cNvSpPr>
            <a:spLocks noGrp="1"/>
          </p:cNvSpPr>
          <p:nvPr>
            <p:ph type="title"/>
          </p:nvPr>
        </p:nvSpPr>
        <p:spPr>
          <a:xfrm>
            <a:off x="769860" y="1250049"/>
            <a:ext cx="9776224" cy="295287"/>
          </a:xfrm>
        </p:spPr>
        <p:txBody>
          <a:bodyPr/>
          <a:lstStyle/>
          <a:p>
            <a:pPr algn="l"/>
            <a:r>
              <a:rPr lang="en-US" sz="1800" dirty="0">
                <a:solidFill>
                  <a:schemeClr val="accent5">
                    <a:lumMod val="75000"/>
                  </a:schemeClr>
                </a:solidFill>
              </a:rPr>
              <a:t>Demographics: Projected Graduating Class Size at Five Local High Schools</a:t>
            </a:r>
          </a:p>
        </p:txBody>
      </p:sp>
      <p:sp>
        <p:nvSpPr>
          <p:cNvPr id="2" name="TextBox 1">
            <a:extLst>
              <a:ext uri="{FF2B5EF4-FFF2-40B4-BE49-F238E27FC236}">
                <a16:creationId xmlns:a16="http://schemas.microsoft.com/office/drawing/2014/main" id="{AE8D6004-A162-49E6-FA19-B4FC33E69B9A}"/>
              </a:ext>
            </a:extLst>
          </p:cNvPr>
          <p:cNvSpPr txBox="1"/>
          <p:nvPr/>
        </p:nvSpPr>
        <p:spPr bwMode="gray">
          <a:xfrm>
            <a:off x="769860" y="1640596"/>
            <a:ext cx="5947590" cy="203133"/>
          </a:xfrm>
          <a:prstGeom prst="rect">
            <a:avLst/>
          </a:prstGeom>
          <a:noFill/>
        </p:spPr>
        <p:txBody>
          <a:bodyPr wrap="none" lIns="0" tIns="0" rIns="0" bIns="0" rtlCol="0">
            <a:spAutoFit/>
          </a:bodyPr>
          <a:lstStyle/>
          <a:p>
            <a:pPr>
              <a:spcBef>
                <a:spcPts val="550"/>
              </a:spcBef>
            </a:pPr>
            <a:r>
              <a:rPr lang="en-US" sz="1320" b="1" dirty="0"/>
              <a:t>Current X College Attendance and Projected Graduating Class Size, 2024-2025</a:t>
            </a:r>
          </a:p>
        </p:txBody>
      </p:sp>
      <p:graphicFrame>
        <p:nvGraphicFramePr>
          <p:cNvPr id="3" name="Chart 2">
            <a:extLst>
              <a:ext uri="{FF2B5EF4-FFF2-40B4-BE49-F238E27FC236}">
                <a16:creationId xmlns:a16="http://schemas.microsoft.com/office/drawing/2014/main" id="{05FD870D-5929-16DE-0347-383F64BC815B}"/>
              </a:ext>
            </a:extLst>
          </p:cNvPr>
          <p:cNvGraphicFramePr/>
          <p:nvPr>
            <p:extLst>
              <p:ext uri="{D42A27DB-BD31-4B8C-83A1-F6EECF244321}">
                <p14:modId xmlns:p14="http://schemas.microsoft.com/office/powerpoint/2010/main" val="3541198824"/>
              </p:ext>
            </p:extLst>
          </p:nvPr>
        </p:nvGraphicFramePr>
        <p:xfrm>
          <a:off x="2910642" y="1929584"/>
          <a:ext cx="5494660" cy="23559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 4">
            <a:extLst>
              <a:ext uri="{FF2B5EF4-FFF2-40B4-BE49-F238E27FC236}">
                <a16:creationId xmlns:a16="http://schemas.microsoft.com/office/drawing/2014/main" id="{0BEAD675-569F-FFCE-4C93-4F3D3E161666}"/>
              </a:ext>
            </a:extLst>
          </p:cNvPr>
          <p:cNvGraphicFramePr>
            <a:graphicFrameLocks noGrp="1"/>
          </p:cNvGraphicFramePr>
          <p:nvPr>
            <p:extLst>
              <p:ext uri="{D42A27DB-BD31-4B8C-83A1-F6EECF244321}">
                <p14:modId xmlns:p14="http://schemas.microsoft.com/office/powerpoint/2010/main" val="527003131"/>
              </p:ext>
            </p:extLst>
          </p:nvPr>
        </p:nvGraphicFramePr>
        <p:xfrm>
          <a:off x="521208" y="4371389"/>
          <a:ext cx="11164982" cy="2320168"/>
        </p:xfrm>
        <a:graphic>
          <a:graphicData uri="http://schemas.openxmlformats.org/drawingml/2006/table">
            <a:tbl>
              <a:tblPr firstRow="1" bandRow="1">
                <a:tableStyleId>{7DF18680-E054-41AD-8BC1-D1AEF772440D}</a:tableStyleId>
              </a:tblPr>
              <a:tblGrid>
                <a:gridCol w="2207972">
                  <a:extLst>
                    <a:ext uri="{9D8B030D-6E8A-4147-A177-3AD203B41FA5}">
                      <a16:colId xmlns:a16="http://schemas.microsoft.com/office/drawing/2014/main" val="9484479"/>
                    </a:ext>
                  </a:extLst>
                </a:gridCol>
                <a:gridCol w="8957010">
                  <a:extLst>
                    <a:ext uri="{9D8B030D-6E8A-4147-A177-3AD203B41FA5}">
                      <a16:colId xmlns:a16="http://schemas.microsoft.com/office/drawing/2014/main" val="3954599900"/>
                    </a:ext>
                  </a:extLst>
                </a:gridCol>
              </a:tblGrid>
              <a:tr h="486483">
                <a:tc gridSpan="2">
                  <a:txBody>
                    <a:bodyPr/>
                    <a:lstStyle/>
                    <a:p>
                      <a:pPr marL="0" marR="0" lvl="0" indent="0" algn="l" defTabSz="-114300" rtl="0" eaLnBrk="1" fontAlgn="auto" latinLnBrk="0" hangingPunct="1">
                        <a:lnSpc>
                          <a:spcPct val="100000"/>
                        </a:lnSpc>
                        <a:spcBef>
                          <a:spcPts val="550"/>
                        </a:spcBef>
                        <a:spcAft>
                          <a:spcPts val="0"/>
                        </a:spcAft>
                        <a:buClrTx/>
                        <a:buSzTx/>
                        <a:buFontTx/>
                        <a:buNone/>
                        <a:tabLst/>
                        <a:defRPr/>
                      </a:pPr>
                      <a:r>
                        <a:rPr lang="en-US" sz="1000" b="1" dirty="0"/>
                        <a:t>Proposed Institutional Response to Changes in Feeder High Schools: </a:t>
                      </a:r>
                      <a:r>
                        <a:rPr lang="en-US" sz="1000" b="1" i="1" dirty="0"/>
                        <a:t>E.g. </a:t>
                      </a:r>
                      <a:r>
                        <a:rPr lang="en-US" sz="1000" i="1" dirty="0"/>
                        <a:t>A smaller pool of traditional students requires a shift in enrollment focus to different markets and precipitates a decrease in dual enrollment participation under current norms. HS 4 provides room for growth in both size and relation to market penetration of other high schools. To maintain dual enrollment participation, investments in program review, marketing, and recruitment must be made. </a:t>
                      </a:r>
                    </a:p>
                  </a:txBody>
                  <a:tcPr/>
                </a:tc>
                <a:tc hMerge="1">
                  <a:txBody>
                    <a:bodyPr/>
                    <a:lstStyle/>
                    <a:p>
                      <a:endParaRPr lang="en-US"/>
                    </a:p>
                  </a:txBody>
                  <a:tcPr/>
                </a:tc>
                <a:extLst>
                  <a:ext uri="{0D108BD9-81ED-4DB2-BD59-A6C34878D82A}">
                    <a16:rowId xmlns:a16="http://schemas.microsoft.com/office/drawing/2014/main" val="89561233"/>
                  </a:ext>
                </a:extLst>
              </a:tr>
              <a:tr h="522089">
                <a:tc>
                  <a:txBody>
                    <a:bodyPr/>
                    <a:lstStyle/>
                    <a:p>
                      <a:r>
                        <a:rPr lang="en-US" sz="1100" dirty="0"/>
                        <a:t>18-24 Year-Olds</a:t>
                      </a:r>
                    </a:p>
                  </a:txBody>
                  <a:tcPr/>
                </a:tc>
                <a:tc>
                  <a:txBody>
                    <a:bodyPr/>
                    <a:lstStyle/>
                    <a:p>
                      <a:pPr fontAlgn="t">
                        <a:lnSpc>
                          <a:spcPts val="1500"/>
                        </a:lnSpc>
                        <a:buNone/>
                      </a:pPr>
                      <a:r>
                        <a:rPr lang="en-US" sz="1100" b="0" i="0" dirty="0">
                          <a:effectLst/>
                          <a:latin typeface="Segoe UI" panose="020B0502040204020203" pitchFamily="34" charset="0"/>
                        </a:rPr>
                        <a:t>The pool of traditional‑age students is contracting due to smaller graduating class sizes in regional feeder high schools, increasing competition for direct‑from‑high‑school enrollees and limiting organic enrollment growth.</a:t>
                      </a:r>
                    </a:p>
                  </a:txBody>
                  <a:tcPr/>
                </a:tc>
                <a:extLst>
                  <a:ext uri="{0D108BD9-81ED-4DB2-BD59-A6C34878D82A}">
                    <a16:rowId xmlns:a16="http://schemas.microsoft.com/office/drawing/2014/main" val="3051591317"/>
                  </a:ext>
                </a:extLst>
              </a:tr>
              <a:tr h="514475">
                <a:tc>
                  <a:txBody>
                    <a:bodyPr/>
                    <a:lstStyle/>
                    <a:p>
                      <a:r>
                        <a:rPr lang="en-US" sz="1100" dirty="0"/>
                        <a:t>Dual Enrollment Segment</a:t>
                      </a:r>
                    </a:p>
                  </a:txBody>
                  <a:tcPr/>
                </a:tc>
                <a:tc>
                  <a:txBody>
                    <a:bodyPr/>
                    <a:lstStyle/>
                    <a:p>
                      <a:pPr fontAlgn="t">
                        <a:lnSpc>
                          <a:spcPts val="1500"/>
                        </a:lnSpc>
                        <a:buNone/>
                      </a:pPr>
                      <a:r>
                        <a:rPr lang="en-US" sz="1100" b="0" i="0" dirty="0">
                          <a:effectLst/>
                          <a:latin typeface="Segoe UI" panose="020B0502040204020203" pitchFamily="34" charset="0"/>
                        </a:rPr>
                        <a:t>Under current participation norms, dual enrollment growth is constrained by declining high‑school cohort size, requiring expanded penetration into additional high schools and stronger value propositions to maintain participation levels.</a:t>
                      </a:r>
                    </a:p>
                  </a:txBody>
                  <a:tcPr/>
                </a:tc>
                <a:extLst>
                  <a:ext uri="{0D108BD9-81ED-4DB2-BD59-A6C34878D82A}">
                    <a16:rowId xmlns:a16="http://schemas.microsoft.com/office/drawing/2014/main" val="2625138003"/>
                  </a:ext>
                </a:extLst>
              </a:tr>
              <a:tr h="734964">
                <a:tc>
                  <a:txBody>
                    <a:bodyPr/>
                    <a:lstStyle/>
                    <a:p>
                      <a:r>
                        <a:rPr lang="en-US" sz="1100" dirty="0"/>
                        <a:t>Institutional Response:</a:t>
                      </a:r>
                    </a:p>
                  </a:txBody>
                  <a:tcPr/>
                </a:tc>
                <a:tc>
                  <a:txBody>
                    <a:bodyPr/>
                    <a:lstStyle/>
                    <a:p>
                      <a:pPr fontAlgn="t">
                        <a:lnSpc>
                          <a:spcPts val="1500"/>
                        </a:lnSpc>
                        <a:buNone/>
                      </a:pPr>
                      <a:r>
                        <a:rPr lang="en-US" sz="1100" b="0" i="0" dirty="0">
                          <a:effectLst/>
                          <a:latin typeface="Segoe UI" panose="020B0502040204020203" pitchFamily="34" charset="0"/>
                        </a:rPr>
                        <a:t>LLTC  will shift enrollment emphasis toward adult learners while strategically investing in dual enrollment through targeted program review, enhanced high‑school partnerships, and focused marketing to grow participation across a broader set of feeder schools and stabilize overall enrollment.</a:t>
                      </a:r>
                    </a:p>
                  </a:txBody>
                  <a:tcPr/>
                </a:tc>
                <a:extLst>
                  <a:ext uri="{0D108BD9-81ED-4DB2-BD59-A6C34878D82A}">
                    <a16:rowId xmlns:a16="http://schemas.microsoft.com/office/drawing/2014/main" val="2739951696"/>
                  </a:ext>
                </a:extLst>
              </a:tr>
            </a:tbl>
          </a:graphicData>
        </a:graphic>
      </p:graphicFrame>
    </p:spTree>
    <p:extLst>
      <p:ext uri="{BB962C8B-B14F-4D97-AF65-F5344CB8AC3E}">
        <p14:creationId xmlns:p14="http://schemas.microsoft.com/office/powerpoint/2010/main" val="2381126433"/>
      </p:ext>
    </p:extLst>
  </p:cSld>
  <p:clrMapOvr>
    <a:masterClrMapping/>
  </p:clrMapOvr>
</p:sld>
</file>

<file path=ppt/theme/theme1.xml><?xml version="1.0" encoding="utf-8"?>
<a:theme xmlns:a="http://schemas.openxmlformats.org/drawingml/2006/main" name="Custo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EM Plan Student Services_2026_2030" id="{59631B4B-4764-4EBF-89BB-16AA66C469C3}" vid="{BA296E72-15A5-4375-B74E-5F2F2203FBA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Font Theme">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1338</TotalTime>
  <Words>5779</Words>
  <Application>Microsoft Office PowerPoint</Application>
  <PresentationFormat>Widescreen</PresentationFormat>
  <Paragraphs>600</Paragraphs>
  <Slides>32</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42" baseType="lpstr">
      <vt:lpstr>Aptos</vt:lpstr>
      <vt:lpstr>Arial</vt:lpstr>
      <vt:lpstr>Calibri</vt:lpstr>
      <vt:lpstr>Segoe UI</vt:lpstr>
      <vt:lpstr>Tenorite </vt:lpstr>
      <vt:lpstr>Tenorite Bold</vt:lpstr>
      <vt:lpstr>Times New Roman</vt:lpstr>
      <vt:lpstr>Verdana</vt:lpstr>
      <vt:lpstr>Custom</vt:lpstr>
      <vt:lpstr>Worksheet</vt:lpstr>
      <vt:lpstr>PowerPoint Presentation</vt:lpstr>
      <vt:lpstr>SEM Overview</vt:lpstr>
      <vt:lpstr>SEMS Goals and Priorities</vt:lpstr>
      <vt:lpstr>PowerPoint Presentation</vt:lpstr>
      <vt:lpstr>Enrollments of Focus</vt:lpstr>
      <vt:lpstr>Enrollments by Credential Type</vt:lpstr>
      <vt:lpstr>Summary of Market Forces Impacting LLTC (2025-2026)</vt:lpstr>
      <vt:lpstr>Demographics: Projected State-Wide Growth of Traditional Community Colleges and other TCU College Students</vt:lpstr>
      <vt:lpstr>Demographics: Projected Graduating Class Size at Five Local High Schools</vt:lpstr>
      <vt:lpstr>Major Student Feeders</vt:lpstr>
      <vt:lpstr>Labor Market 2025 Analysis Minnesota</vt:lpstr>
      <vt:lpstr>Competitors: Market Competition Assessment</vt:lpstr>
      <vt:lpstr>Public Policy Report</vt:lpstr>
      <vt:lpstr>Adult Student Market Segment</vt:lpstr>
      <vt:lpstr>PowerPoint Presentation</vt:lpstr>
      <vt:lpstr>Recent High School Graduate Market Segment</vt:lpstr>
      <vt:lpstr>PowerPoint Presentation</vt:lpstr>
      <vt:lpstr>Dual Enrollment Market Segment</vt:lpstr>
      <vt:lpstr>PowerPoint Presentation</vt:lpstr>
      <vt:lpstr>Market Prioritization</vt:lpstr>
      <vt:lpstr>Implementation Timeline</vt:lpstr>
      <vt:lpstr>Performance Scorecard Template</vt:lpstr>
      <vt:lpstr>Performance Scorecard Template</vt:lpstr>
      <vt:lpstr>Performance Scorecard Template</vt:lpstr>
      <vt:lpstr>LLTC Enrollment Profile 2019-2026</vt:lpstr>
      <vt:lpstr>Enrollment Profile 2019-2026</vt:lpstr>
      <vt:lpstr>Enrollment Profile 2019-2026</vt:lpstr>
      <vt:lpstr>Enrollment Profile 2019-2026</vt:lpstr>
      <vt:lpstr>Enrollment Profile 2019-2026</vt:lpstr>
      <vt:lpstr>Enrollment Profile 2019-2026</vt:lpstr>
      <vt:lpstr>Enrollment Profile 2019-2026</vt:lpstr>
      <vt:lpstr>Enrollment Profile 2019-2026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Tracy Diefenbach</dc:creator>
  <cp:lastModifiedBy>Tracy Diefenbach</cp:lastModifiedBy>
  <cp:revision>18</cp:revision>
  <dcterms:created xsi:type="dcterms:W3CDTF">2026-01-08T20:52:42Z</dcterms:created>
  <dcterms:modified xsi:type="dcterms:W3CDTF">2026-08-04T17:16:30Z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